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9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2" r:id="rId14"/>
    <p:sldId id="283" r:id="rId15"/>
    <p:sldId id="284" r:id="rId16"/>
    <p:sldId id="285" r:id="rId17"/>
    <p:sldId id="28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7" r:id="rId42"/>
    <p:sldId id="288" r:id="rId43"/>
    <p:sldId id="289" r:id="rId44"/>
    <p:sldId id="290" r:id="rId45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008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1552A-D4E1-4AA2-BC42-63B18CFF4351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F3B0D-B367-49F8-994D-2B1C1D06446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68585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7FF83-7399-4259-8715-755590C8D209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04892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DB3FA-9E8B-4274-AEF5-E34417F1857A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33140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B63B-0C7A-428B-A3EC-577E4E5F7EA9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49472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039A-58FE-437F-AE1F-AB3A567E5360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89326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5599A-06A6-4533-B5E7-4CAA0030566E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85300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6F9C-6EB4-405D-924A-32EC07232706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5977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F76-7506-4967-B336-B653A73AD5AE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78223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CA97-D4F3-407C-B7F1-F72B851A59B8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805682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5401-F60E-4341-B5AF-EEE038B4DC48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11011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E2335-8CD4-4ADE-826B-60C039522F50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7372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E156-DF27-40D1-9643-C1C4E6AFF113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889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A5A59-0988-4412-93E3-BF4589F0D1A2}" type="datetime1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1848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cssref/css3_pr_text-overflow.asp" TargetMode="External"/><Relationship Id="rId3" Type="http://schemas.openxmlformats.org/officeDocument/2006/relationships/hyperlink" Target="http://www.w3schools.com/cssref/css3_pr_punctuation-trim.asp" TargetMode="External"/><Relationship Id="rId7" Type="http://schemas.openxmlformats.org/officeDocument/2006/relationships/hyperlink" Target="http://www.w3schools.com/cssref/css3_pr_text-outline.asp" TargetMode="External"/><Relationship Id="rId12" Type="http://schemas.openxmlformats.org/officeDocument/2006/relationships/hyperlink" Target="http://www.w3schools.com/cssref/css3_pr_word-wrap.asp" TargetMode="External"/><Relationship Id="rId2" Type="http://schemas.openxmlformats.org/officeDocument/2006/relationships/hyperlink" Target="http://www.w3schools.com/cssref/css3_pr_hanging-punctuation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ref/css3_pr_text-justify.asp" TargetMode="External"/><Relationship Id="rId11" Type="http://schemas.openxmlformats.org/officeDocument/2006/relationships/hyperlink" Target="http://www.w3schools.com/cssref/css3_pr_word-break.asp" TargetMode="External"/><Relationship Id="rId5" Type="http://schemas.openxmlformats.org/officeDocument/2006/relationships/hyperlink" Target="http://www.w3schools.com/cssref/css3_pr_text-emphasis.asp" TargetMode="External"/><Relationship Id="rId10" Type="http://schemas.openxmlformats.org/officeDocument/2006/relationships/hyperlink" Target="http://www.w3schools.com/cssref/css3_pr_text-wrap.asp" TargetMode="External"/><Relationship Id="rId4" Type="http://schemas.openxmlformats.org/officeDocument/2006/relationships/hyperlink" Target="http://www.w3schools.com/cssref/css3_pr_text-align-last.asp" TargetMode="External"/><Relationship Id="rId9" Type="http://schemas.openxmlformats.org/officeDocument/2006/relationships/hyperlink" Target="http://www.w3schools.com/cssref/css3_pr_text-shadow.asp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cssref/css3_pr_column-rule-width.asp" TargetMode="External"/><Relationship Id="rId3" Type="http://schemas.openxmlformats.org/officeDocument/2006/relationships/hyperlink" Target="http://www.w3schools.com/cssref/css3_pr_column-fill.asp" TargetMode="External"/><Relationship Id="rId7" Type="http://schemas.openxmlformats.org/officeDocument/2006/relationships/hyperlink" Target="http://www.w3schools.com/cssref/css3_pr_column-rule-style.asp" TargetMode="External"/><Relationship Id="rId2" Type="http://schemas.openxmlformats.org/officeDocument/2006/relationships/hyperlink" Target="http://www.w3schools.com/cssref/css3_pr_column-coun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ref/css3_pr_column-rule-color.asp" TargetMode="External"/><Relationship Id="rId11" Type="http://schemas.openxmlformats.org/officeDocument/2006/relationships/hyperlink" Target="http://www.w3schools.com/cssref/css3_pr_columns.asp" TargetMode="External"/><Relationship Id="rId5" Type="http://schemas.openxmlformats.org/officeDocument/2006/relationships/hyperlink" Target="http://www.w3schools.com/cssref/css3_pr_column-rule.asp" TargetMode="External"/><Relationship Id="rId10" Type="http://schemas.openxmlformats.org/officeDocument/2006/relationships/hyperlink" Target="http://www.w3schools.com/cssref/css3_pr_column-width.asp" TargetMode="External"/><Relationship Id="rId4" Type="http://schemas.openxmlformats.org/officeDocument/2006/relationships/hyperlink" Target="http://www.w3schools.com/cssref/css3_pr_column-gap.asp" TargetMode="External"/><Relationship Id="rId9" Type="http://schemas.openxmlformats.org/officeDocument/2006/relationships/hyperlink" Target="http://www.w3schools.com/cssref/css3_pr_column-span.as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cssref/css3_pr_nav-right.asp" TargetMode="External"/><Relationship Id="rId3" Type="http://schemas.openxmlformats.org/officeDocument/2006/relationships/hyperlink" Target="http://www.w3schools.com/cssref/css3_pr_box-sizing.asp" TargetMode="External"/><Relationship Id="rId7" Type="http://schemas.openxmlformats.org/officeDocument/2006/relationships/hyperlink" Target="http://www.w3schools.com/cssref/css3_pr_nav-left.asp" TargetMode="External"/><Relationship Id="rId2" Type="http://schemas.openxmlformats.org/officeDocument/2006/relationships/hyperlink" Target="http://www.w3schools.com/cssref/css3_pr_appearance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ref/css3_pr_nav-index.asp" TargetMode="External"/><Relationship Id="rId11" Type="http://schemas.openxmlformats.org/officeDocument/2006/relationships/hyperlink" Target="http://www.w3schools.com/cssref/css3_pr_resize.asp" TargetMode="External"/><Relationship Id="rId5" Type="http://schemas.openxmlformats.org/officeDocument/2006/relationships/hyperlink" Target="http://www.w3schools.com/cssref/css3_pr_nav-down.asp" TargetMode="External"/><Relationship Id="rId10" Type="http://schemas.openxmlformats.org/officeDocument/2006/relationships/hyperlink" Target="http://www.w3schools.com/cssref/css3_pr_outline-offset.asp" TargetMode="External"/><Relationship Id="rId4" Type="http://schemas.openxmlformats.org/officeDocument/2006/relationships/hyperlink" Target="http://www.w3schools.com/cssref/css3_pr_icon.asp" TargetMode="External"/><Relationship Id="rId9" Type="http://schemas.openxmlformats.org/officeDocument/2006/relationships/hyperlink" Target="http://www.w3schools.com/cssref/css3_pr_nav-up.as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CSS</a:t>
            </a:r>
            <a:r>
              <a:rPr lang="bg-BG" dirty="0" smtClean="0"/>
              <a:t>. Синтаксис. Видове.</a:t>
            </a:r>
            <a:br>
              <a:rPr lang="bg-BG" dirty="0" smtClean="0"/>
            </a:br>
            <a:r>
              <a:rPr lang="bg-BG" dirty="0" smtClean="0"/>
              <a:t>Фонове. Текстове. Хипервъръзки. Списъци. Таблици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1621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Изображение за фон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686800" cy="5733256"/>
          </a:xfrm>
        </p:spPr>
        <p:txBody>
          <a:bodyPr>
            <a:noAutofit/>
          </a:bodyPr>
          <a:lstStyle/>
          <a:p>
            <a:r>
              <a:rPr lang="bg-BG" sz="1800" dirty="0" smtClean="0"/>
              <a:t>Чрез свойството </a:t>
            </a:r>
            <a:r>
              <a:rPr lang="en-US" sz="1800" dirty="0" smtClean="0">
                <a:solidFill>
                  <a:srgbClr val="C00000"/>
                </a:solidFill>
              </a:rPr>
              <a:t>background-image</a:t>
            </a:r>
            <a:endParaRPr lang="en-US" sz="1800" dirty="0">
              <a:solidFill>
                <a:srgbClr val="C00000"/>
              </a:solidFill>
            </a:endParaRPr>
          </a:p>
          <a:p>
            <a:r>
              <a:rPr lang="bg-BG" sz="1800" dirty="0" smtClean="0"/>
              <a:t>По подразбиране изображението се повтаря така че да покрие целия елемент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body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background-image:url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('paper.gif');} 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- за страница</a:t>
            </a:r>
            <a:endParaRPr lang="en-US" sz="1800" dirty="0"/>
          </a:p>
          <a:p>
            <a:r>
              <a:rPr lang="bg-BG" sz="1800" b="1" dirty="0" smtClean="0"/>
              <a:t>Фоново изображение – повтарящо се вертикално или хоризонтално </a:t>
            </a:r>
          </a:p>
          <a:p>
            <a:r>
              <a:rPr lang="bg-BG" sz="1800" dirty="0" smtClean="0"/>
              <a:t>Чрез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background-repeat</a:t>
            </a:r>
            <a:endParaRPr lang="bg-BG" sz="1800" dirty="0" smtClean="0">
              <a:solidFill>
                <a:srgbClr val="C00000"/>
              </a:solidFill>
            </a:endParaRPr>
          </a:p>
          <a:p>
            <a:r>
              <a:rPr lang="bg-BG" sz="1800" dirty="0" smtClean="0"/>
              <a:t>По подразбиране фоновото изображение се повтаря и хоризонтално и вертикално</a:t>
            </a:r>
            <a:endParaRPr lang="en-US" sz="1800" dirty="0"/>
          </a:p>
          <a:p>
            <a:r>
              <a:rPr lang="bg-BG" sz="1800" dirty="0" smtClean="0"/>
              <a:t>Някои изображения трябва да се повтарят само хоризонтално </a:t>
            </a:r>
            <a:r>
              <a:rPr lang="en-US" sz="1800" dirty="0" smtClean="0"/>
              <a:t>(</a:t>
            </a:r>
            <a:r>
              <a:rPr lang="en-US" sz="1800" dirty="0"/>
              <a:t>repeat-x</a:t>
            </a:r>
            <a:r>
              <a:rPr lang="en-US" sz="1800" dirty="0" smtClean="0"/>
              <a:t>) </a:t>
            </a:r>
            <a:r>
              <a:rPr lang="bg-BG" sz="1800" dirty="0" smtClean="0"/>
              <a:t>или вертикално (</a:t>
            </a:r>
            <a:r>
              <a:rPr lang="en-US" sz="1800" dirty="0" smtClean="0"/>
              <a:t>repeat-y</a:t>
            </a:r>
            <a:r>
              <a:rPr lang="bg-BG" sz="1800" dirty="0" smtClean="0"/>
              <a:t>)</a:t>
            </a:r>
            <a:r>
              <a:rPr lang="en-US" sz="1800" dirty="0" smtClean="0"/>
              <a:t>,</a:t>
            </a:r>
            <a:r>
              <a:rPr lang="bg-BG" sz="1800" dirty="0" smtClean="0"/>
              <a:t> и по х и по у (</a:t>
            </a:r>
            <a:r>
              <a:rPr lang="en-US" sz="1800" dirty="0" smtClean="0"/>
              <a:t>repeat</a:t>
            </a:r>
            <a:r>
              <a:rPr lang="bg-BG" sz="1800" dirty="0" smtClean="0"/>
              <a:t>) и</a:t>
            </a:r>
            <a:r>
              <a:rPr lang="en-US" sz="1800" dirty="0" smtClean="0"/>
              <a:t> no-repeat</a:t>
            </a:r>
            <a:endParaRPr lang="bg-BG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background-image:url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('gradient2.png');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background-repeat:repeat-x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286" t="19413" r="891" b="6424"/>
          <a:stretch/>
        </p:blipFill>
        <p:spPr bwMode="auto">
          <a:xfrm>
            <a:off x="6388100" y="3407218"/>
            <a:ext cx="2755900" cy="3418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0951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Изображение за фон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686800" cy="5733256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Фоново изображение </a:t>
            </a:r>
            <a:r>
              <a:rPr lang="en-US" sz="1800" b="1" dirty="0" smtClean="0"/>
              <a:t>– </a:t>
            </a:r>
            <a:r>
              <a:rPr lang="bg-BG" sz="1800" b="1" dirty="0" smtClean="0"/>
              <a:t>позиционирано и без повтаряне </a:t>
            </a:r>
          </a:p>
          <a:p>
            <a:r>
              <a:rPr lang="bg-BG" sz="1800" dirty="0" smtClean="0"/>
              <a:t>Показване на изоображението само веднъж чрез свойството </a:t>
            </a:r>
            <a:r>
              <a:rPr lang="en-US" sz="1800" dirty="0" smtClean="0"/>
              <a:t>background-repeat 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background-image:url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('img_tree.png');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background-repeat:no-repeat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  <a:p>
            <a:r>
              <a:rPr lang="en-US" sz="1800" dirty="0"/>
              <a:t/>
            </a:r>
            <a:br>
              <a:rPr lang="en-US" sz="1800" dirty="0"/>
            </a:br>
            <a:r>
              <a:rPr lang="bg-BG" sz="1800" dirty="0" smtClean="0"/>
              <a:t>позициониране на изображението чрез свойството 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background-position </a:t>
            </a:r>
            <a:endParaRPr lang="en-US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background-image:url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('img_tree.png');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background-repeat:no-repeat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background-position:right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top;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732" t="19972" r="780" b="43296"/>
          <a:stretch/>
        </p:blipFill>
        <p:spPr bwMode="auto">
          <a:xfrm>
            <a:off x="5954856" y="4005065"/>
            <a:ext cx="3189144" cy="28481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8262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Фон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Shorthand property</a:t>
            </a:r>
            <a:r>
              <a:rPr lang="bg-BG" b="1" dirty="0" smtClean="0"/>
              <a:t> - </a:t>
            </a:r>
            <a:r>
              <a:rPr lang="bg-BG" dirty="0" smtClean="0"/>
              <a:t>Когато всички свойства се определят само в едно свойство за по кратък код </a:t>
            </a:r>
          </a:p>
          <a:p>
            <a:r>
              <a:rPr lang="en-US" dirty="0" smtClean="0"/>
              <a:t>shorthand </a:t>
            </a:r>
            <a:r>
              <a:rPr lang="en-US" dirty="0"/>
              <a:t>property </a:t>
            </a:r>
            <a:r>
              <a:rPr lang="bg-BG" dirty="0" smtClean="0"/>
              <a:t>за фона е </a:t>
            </a:r>
            <a:r>
              <a:rPr lang="en-US" dirty="0" smtClean="0">
                <a:solidFill>
                  <a:srgbClr val="C00000"/>
                </a:solidFill>
              </a:rPr>
              <a:t>background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body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{background:#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ffffff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('img_tree.png') no-repeat right top;}</a:t>
            </a:r>
          </a:p>
          <a:p>
            <a:r>
              <a:rPr lang="bg-BG" dirty="0" smtClean="0"/>
              <a:t>Ред на свойствата в </a:t>
            </a:r>
            <a:r>
              <a:rPr lang="en-US" dirty="0" smtClean="0"/>
              <a:t>shorthand </a:t>
            </a:r>
            <a:r>
              <a:rPr lang="en-US" dirty="0"/>
              <a:t>property 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background-color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background-image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background-repeat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background-attachment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background-position</a:t>
            </a:r>
          </a:p>
          <a:p>
            <a:r>
              <a:rPr lang="bg-BG" dirty="0" smtClean="0"/>
              <a:t>Може да липсва някое свойство при изброяването</a:t>
            </a:r>
          </a:p>
          <a:p>
            <a:r>
              <a:rPr lang="bg-BG" dirty="0" smtClean="0"/>
              <a:t>Преместваемост на изображението чрез </a:t>
            </a:r>
            <a:r>
              <a:rPr lang="en-US" dirty="0">
                <a:solidFill>
                  <a:srgbClr val="C00000"/>
                </a:solidFill>
              </a:rPr>
              <a:t>background-attachment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background-attachment:fixed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- изображението е фиксирано и не се премества при скрулиране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background-attachment:scroll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- </a:t>
            </a:r>
            <a:r>
              <a:rPr lang="bg-BG" dirty="0" smtClean="0"/>
              <a:t>изображението се премества при скрулиране (по подразбиране)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87544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Фонове</a:t>
            </a:r>
            <a:r>
              <a:rPr lang="en-US" dirty="0" smtClean="0"/>
              <a:t> (</a:t>
            </a:r>
            <a:r>
              <a:rPr lang="bg-BG" dirty="0" smtClean="0"/>
              <a:t>новости от </a:t>
            </a:r>
            <a:r>
              <a:rPr lang="en-US" dirty="0" smtClean="0"/>
              <a:t>CSS 3.0)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Свойства:</a:t>
            </a:r>
            <a:endParaRPr lang="bg-BG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background-size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background-origin</a:t>
            </a:r>
          </a:p>
          <a:p>
            <a:r>
              <a:rPr lang="bg-BG" dirty="0" smtClean="0"/>
              <a:t>Използване на множество от изображения за фон 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Размер на фоново изображение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7308304" cy="5733256"/>
          </a:xfrm>
        </p:spPr>
        <p:txBody>
          <a:bodyPr>
            <a:normAutofit fontScale="62500" lnSpcReduction="20000"/>
          </a:bodyPr>
          <a:lstStyle/>
          <a:p>
            <a:r>
              <a:rPr lang="bg-BG" dirty="0" smtClean="0"/>
              <a:t>Чрез свойството </a:t>
            </a:r>
            <a:r>
              <a:rPr lang="en-US" dirty="0" smtClean="0">
                <a:solidFill>
                  <a:srgbClr val="C00000"/>
                </a:solidFill>
              </a:rPr>
              <a:t>background-size</a:t>
            </a:r>
          </a:p>
          <a:p>
            <a:r>
              <a:rPr lang="bg-BG" dirty="0" smtClean="0"/>
              <a:t>В </a:t>
            </a:r>
            <a:r>
              <a:rPr lang="en-US" dirty="0" smtClean="0"/>
              <a:t>CSS</a:t>
            </a:r>
            <a:r>
              <a:rPr lang="bg-BG" dirty="0" smtClean="0"/>
              <a:t>2 – размера се е определя чрез действителния размер на изображението </a:t>
            </a:r>
          </a:p>
          <a:p>
            <a:r>
              <a:rPr lang="bg-BG" dirty="0" smtClean="0"/>
              <a:t>Размера може да се определи в пиксели или проценти</a:t>
            </a:r>
          </a:p>
          <a:p>
            <a:r>
              <a:rPr lang="bg-BG" dirty="0" smtClean="0"/>
              <a:t>При проценти - размера става свързан с ширината и височината на родителския елемент</a:t>
            </a:r>
            <a:endParaRPr lang="en-US" dirty="0" smtClean="0"/>
          </a:p>
          <a:p>
            <a:r>
              <a:rPr lang="bg-BG" b="1" dirty="0" smtClean="0"/>
              <a:t>Пример</a:t>
            </a:r>
            <a:r>
              <a:rPr lang="en-US" b="1" dirty="0" smtClean="0"/>
              <a:t> 1</a:t>
            </a:r>
            <a:r>
              <a:rPr lang="bg-BG" b="1" dirty="0" smtClean="0"/>
              <a:t>. </a:t>
            </a:r>
            <a:r>
              <a:rPr lang="bg-BG" dirty="0" smtClean="0"/>
              <a:t>Оразмеряване на фоновото изображение: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background: </a:t>
            </a:r>
            <a:r>
              <a:rPr lang="en-US" dirty="0" err="1" smtClean="0"/>
              <a:t>url</a:t>
            </a:r>
            <a:r>
              <a:rPr lang="en-US" dirty="0" smtClean="0"/>
              <a:t>(img_flwr.gif);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background-size: 80px 60px;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background-repeat: no-repeat;</a:t>
            </a:r>
            <a:endParaRPr lang="bg-BG" dirty="0" smtClean="0"/>
          </a:p>
          <a:p>
            <a:pPr>
              <a:buNone/>
            </a:pPr>
            <a:r>
              <a:rPr lang="en-US" dirty="0" smtClean="0"/>
              <a:t>} </a:t>
            </a:r>
          </a:p>
          <a:p>
            <a:r>
              <a:rPr lang="bg-BG" b="1" dirty="0" smtClean="0"/>
              <a:t>Пример</a:t>
            </a:r>
            <a:r>
              <a:rPr lang="en-US" b="1" dirty="0" smtClean="0"/>
              <a:t> 2</a:t>
            </a:r>
            <a:r>
              <a:rPr lang="bg-BG" b="1" dirty="0" smtClean="0"/>
              <a:t>. </a:t>
            </a:r>
            <a:r>
              <a:rPr lang="bg-BG" dirty="0" smtClean="0"/>
              <a:t>Разпъване на фоновото изображение за да запълни областта на съдържанието: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background: </a:t>
            </a:r>
            <a:r>
              <a:rPr lang="en-US" dirty="0" err="1" smtClean="0"/>
              <a:t>url</a:t>
            </a:r>
            <a:r>
              <a:rPr lang="en-US" dirty="0" smtClean="0"/>
              <a:t>(img_flwr.gif);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background-size: 100% 100%;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background-repeat: no-repeat;</a:t>
            </a:r>
            <a:endParaRPr lang="bg-BG" dirty="0" smtClean="0"/>
          </a:p>
          <a:p>
            <a:pPr>
              <a:buNone/>
            </a:pPr>
            <a:r>
              <a:rPr lang="en-US" dirty="0" smtClean="0"/>
              <a:t>}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057" t="16393" r="4228" b="20902"/>
          <a:stretch>
            <a:fillRect/>
          </a:stretch>
        </p:blipFill>
        <p:spPr bwMode="auto">
          <a:xfrm>
            <a:off x="6480810" y="2204864"/>
            <a:ext cx="2663190" cy="233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057" t="15779" r="5061" b="47746"/>
          <a:stretch>
            <a:fillRect/>
          </a:stretch>
        </p:blipFill>
        <p:spPr bwMode="auto">
          <a:xfrm>
            <a:off x="6444208" y="5445224"/>
            <a:ext cx="2609850" cy="1356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6300192" cy="92211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Определяне на позиция на фоново изображение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bg-BG" dirty="0" smtClean="0"/>
              <a:t>Чрез свойство </a:t>
            </a:r>
            <a:r>
              <a:rPr lang="en-US" dirty="0" smtClean="0">
                <a:solidFill>
                  <a:srgbClr val="C00000"/>
                </a:solidFill>
              </a:rPr>
              <a:t>background-origin</a:t>
            </a:r>
            <a:r>
              <a:rPr lang="en-US" dirty="0" smtClean="0"/>
              <a:t> </a:t>
            </a:r>
            <a:endParaRPr lang="bg-BG" dirty="0" smtClean="0"/>
          </a:p>
          <a:p>
            <a:r>
              <a:rPr lang="bg-BG" dirty="0" smtClean="0"/>
              <a:t>Изображението може да се постави в: </a:t>
            </a:r>
            <a:r>
              <a:rPr lang="en-US" dirty="0" smtClean="0"/>
              <a:t>content-box, padding-box</a:t>
            </a:r>
            <a:r>
              <a:rPr lang="bg-BG" dirty="0" smtClean="0"/>
              <a:t> или </a:t>
            </a:r>
            <a:r>
              <a:rPr lang="en-US" dirty="0" smtClean="0"/>
              <a:t>border-box</a:t>
            </a:r>
          </a:p>
          <a:p>
            <a:r>
              <a:rPr lang="bg-BG" b="1" dirty="0" smtClean="0"/>
              <a:t>Пример. </a:t>
            </a:r>
            <a:r>
              <a:rPr lang="bg-BG" dirty="0" smtClean="0"/>
              <a:t>Позициониране на фоновото изображение в </a:t>
            </a:r>
            <a:r>
              <a:rPr lang="en-US" dirty="0" smtClean="0"/>
              <a:t>content-box</a:t>
            </a:r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background: </a:t>
            </a:r>
            <a:r>
              <a:rPr lang="en-US" dirty="0" err="1" smtClean="0"/>
              <a:t>url</a:t>
            </a:r>
            <a:r>
              <a:rPr lang="en-US" dirty="0" smtClean="0"/>
              <a:t>(img_flwr.gif);</a:t>
            </a:r>
            <a:br>
              <a:rPr lang="en-US" dirty="0" smtClean="0"/>
            </a:br>
            <a:r>
              <a:rPr lang="en-US" dirty="0" smtClean="0"/>
              <a:t>    background-repeat: no-repeat;</a:t>
            </a:r>
            <a:br>
              <a:rPr lang="en-US" dirty="0" smtClean="0"/>
            </a:br>
            <a:r>
              <a:rPr lang="en-US" dirty="0" smtClean="0"/>
              <a:t>    background-size: 100% 100%;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background-origin: content-box;</a:t>
            </a:r>
            <a:endParaRPr lang="bg-BG" dirty="0"/>
          </a:p>
          <a:p>
            <a:pPr>
              <a:buNone/>
            </a:pPr>
            <a:r>
              <a:rPr lang="en-US" dirty="0" smtClean="0"/>
              <a:t>} 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6592" t="19877" r="51545" b="54303"/>
          <a:stretch>
            <a:fillRect/>
          </a:stretch>
        </p:blipFill>
        <p:spPr bwMode="auto">
          <a:xfrm>
            <a:off x="6252999" y="260648"/>
            <a:ext cx="2891001" cy="170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0929" t="11680" r="4105" b="9516"/>
          <a:stretch>
            <a:fillRect/>
          </a:stretch>
        </p:blipFill>
        <p:spPr bwMode="auto">
          <a:xfrm>
            <a:off x="5724128" y="3068960"/>
            <a:ext cx="3419872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Множество от изображения за фон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000" b="1" dirty="0" smtClean="0"/>
              <a:t>Пример. </a:t>
            </a:r>
            <a:r>
              <a:rPr lang="bg-BG" sz="3000" dirty="0" smtClean="0"/>
              <a:t>Фон от две изображения</a:t>
            </a:r>
            <a:endParaRPr lang="en-US" sz="3000" dirty="0" smtClean="0"/>
          </a:p>
          <a:p>
            <a:pPr>
              <a:buNone/>
            </a:pPr>
            <a:r>
              <a:rPr lang="en-US" sz="3000" dirty="0" smtClean="0"/>
              <a:t>body {</a:t>
            </a:r>
            <a:br>
              <a:rPr lang="en-US" sz="3000" dirty="0" smtClean="0"/>
            </a:br>
            <a:r>
              <a:rPr lang="en-US" sz="3000" dirty="0" smtClean="0"/>
              <a:t>    </a:t>
            </a:r>
            <a:r>
              <a:rPr lang="en-US" sz="3000" dirty="0" smtClean="0">
                <a:solidFill>
                  <a:srgbClr val="C00000"/>
                </a:solidFill>
              </a:rPr>
              <a:t>background: </a:t>
            </a:r>
            <a:r>
              <a:rPr lang="en-US" sz="3000" dirty="0" err="1" smtClean="0">
                <a:solidFill>
                  <a:srgbClr val="C00000"/>
                </a:solidFill>
              </a:rPr>
              <a:t>url</a:t>
            </a:r>
            <a:r>
              <a:rPr lang="en-US" sz="3000" dirty="0" smtClean="0">
                <a:solidFill>
                  <a:srgbClr val="C00000"/>
                </a:solidFill>
              </a:rPr>
              <a:t>(img_tree.gif), </a:t>
            </a:r>
            <a:r>
              <a:rPr lang="en-US" sz="3000" dirty="0" err="1" smtClean="0">
                <a:solidFill>
                  <a:srgbClr val="C00000"/>
                </a:solidFill>
              </a:rPr>
              <a:t>url</a:t>
            </a:r>
            <a:r>
              <a:rPr lang="en-US" sz="3000" dirty="0" smtClean="0">
                <a:solidFill>
                  <a:srgbClr val="C00000"/>
                </a:solidFill>
              </a:rPr>
              <a:t>(img_flwr.gif);</a:t>
            </a:r>
            <a:br>
              <a:rPr lang="en-US" sz="3000" dirty="0" smtClean="0">
                <a:solidFill>
                  <a:srgbClr val="C00000"/>
                </a:solidFill>
              </a:rPr>
            </a:br>
            <a:r>
              <a:rPr lang="en-US" sz="3000" dirty="0" smtClean="0"/>
              <a:t>    background-size: 100% 100%;</a:t>
            </a:r>
            <a:br>
              <a:rPr lang="en-US" sz="3000" dirty="0" smtClean="0"/>
            </a:br>
            <a:r>
              <a:rPr lang="en-US" sz="3000" dirty="0" smtClean="0"/>
              <a:t>    background-repeat: no-repeat;</a:t>
            </a:r>
            <a:endParaRPr lang="bg-BG" sz="3000" dirty="0" smtClean="0"/>
          </a:p>
          <a:p>
            <a:pPr>
              <a:buNone/>
            </a:pPr>
            <a:r>
              <a:rPr lang="en-US" sz="3000" dirty="0" smtClean="0"/>
              <a:t>}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057" t="16189" r="4420" b="34426"/>
          <a:stretch>
            <a:fillRect/>
          </a:stretch>
        </p:blipFill>
        <p:spPr bwMode="auto">
          <a:xfrm>
            <a:off x="4788024" y="4005064"/>
            <a:ext cx="4355976" cy="285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Определяне на областта на фона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Чрез свойството </a:t>
            </a:r>
            <a:r>
              <a:rPr lang="en-US" dirty="0" smtClean="0">
                <a:solidFill>
                  <a:srgbClr val="C00000"/>
                </a:solidFill>
              </a:rPr>
              <a:t>background-clip</a:t>
            </a:r>
            <a:endParaRPr lang="bg-BG" dirty="0" smtClean="0"/>
          </a:p>
          <a:p>
            <a:r>
              <a:rPr lang="bg-BG" dirty="0" smtClean="0"/>
              <a:t>Пример. Фон, определен в </a:t>
            </a:r>
            <a:r>
              <a:rPr lang="en-US" dirty="0" smtClean="0"/>
              <a:t>content-box:</a:t>
            </a:r>
          </a:p>
          <a:p>
            <a:pPr>
              <a:buNone/>
            </a:pPr>
            <a:r>
              <a:rPr lang="en-US" dirty="0" smtClean="0"/>
              <a:t>div</a:t>
            </a:r>
            <a:br>
              <a:rPr lang="en-US" dirty="0" smtClean="0"/>
            </a:b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background-</a:t>
            </a:r>
            <a:r>
              <a:rPr lang="en-US" dirty="0" err="1" smtClean="0"/>
              <a:t>color:yellow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background-</a:t>
            </a:r>
            <a:r>
              <a:rPr lang="en-US" dirty="0" err="1" smtClean="0">
                <a:solidFill>
                  <a:srgbClr val="C00000"/>
                </a:solidFill>
              </a:rPr>
              <a:t>clip:content</a:t>
            </a:r>
            <a:r>
              <a:rPr lang="en-US" dirty="0" smtClean="0">
                <a:solidFill>
                  <a:srgbClr val="C00000"/>
                </a:solidFill>
              </a:rPr>
              <a:t>-box;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313" t="16393" r="12476" b="19262"/>
          <a:stretch>
            <a:fillRect/>
          </a:stretch>
        </p:blipFill>
        <p:spPr bwMode="auto">
          <a:xfrm>
            <a:off x="6156176" y="3356992"/>
            <a:ext cx="2987824" cy="3501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 smtClean="0"/>
              <a:t>Форматиране на текст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Цвят на текста </a:t>
            </a:r>
            <a:endParaRPr lang="en-US" sz="1800" b="1" dirty="0"/>
          </a:p>
          <a:p>
            <a:r>
              <a:rPr lang="bg-BG" sz="1800" dirty="0" smtClean="0"/>
              <a:t>Чрез свойството </a:t>
            </a:r>
            <a:r>
              <a:rPr lang="en-US" sz="1800" dirty="0" smtClean="0">
                <a:solidFill>
                  <a:srgbClr val="C00000"/>
                </a:solidFill>
              </a:rPr>
              <a:t>color</a:t>
            </a:r>
            <a:endParaRPr lang="en-US" sz="1800" dirty="0">
              <a:solidFill>
                <a:srgbClr val="C00000"/>
              </a:solidFill>
            </a:endParaRPr>
          </a:p>
          <a:p>
            <a:r>
              <a:rPr lang="bg-BG" sz="1800" dirty="0" smtClean="0"/>
              <a:t>Цветът по подразбиране за страницата се дефинира в селектора </a:t>
            </a:r>
            <a:r>
              <a:rPr lang="en-US" sz="1800" dirty="0" smtClean="0"/>
              <a:t>body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body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color:blue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h1 {color:#00ff00;}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h2 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color:rgb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(255,0,0);}</a:t>
            </a:r>
          </a:p>
          <a:p>
            <a:r>
              <a:rPr lang="bg-BG" sz="1800" b="1" dirty="0" smtClean="0"/>
              <a:t>Подравняване (хоризонтално) на текста </a:t>
            </a:r>
            <a:endParaRPr lang="en-US" sz="1800" b="1" dirty="0"/>
          </a:p>
          <a:p>
            <a:r>
              <a:rPr lang="bg-BG" sz="1800" dirty="0" smtClean="0"/>
              <a:t>Чрез свойството </a:t>
            </a:r>
            <a:r>
              <a:rPr lang="en-US" sz="1800" dirty="0" smtClean="0">
                <a:solidFill>
                  <a:srgbClr val="C00000"/>
                </a:solidFill>
              </a:rPr>
              <a:t>text-align</a:t>
            </a:r>
            <a:endParaRPr lang="en-US" sz="1800" dirty="0">
              <a:solidFill>
                <a:srgbClr val="C00000"/>
              </a:solidFill>
            </a:endParaRPr>
          </a:p>
          <a:p>
            <a:r>
              <a:rPr lang="bg-BG" sz="1800" dirty="0" smtClean="0"/>
              <a:t>Стойностите му могат да бъдат: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center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left</a:t>
            </a:r>
            <a:r>
              <a:rPr lang="bg-BG" sz="1800" dirty="0" smtClean="0"/>
              <a:t>,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right</a:t>
            </a:r>
            <a:r>
              <a:rPr lang="bg-BG" sz="1800" dirty="0" smtClean="0"/>
              <a:t> или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justify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h1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p.date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text-align:right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p.main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text-align:justify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 </a:t>
            </a:r>
          </a:p>
          <a:p>
            <a:r>
              <a:rPr lang="bg-BG" sz="1800" b="1" dirty="0" smtClean="0"/>
              <a:t>Декорация на текст</a:t>
            </a:r>
            <a:endParaRPr lang="en-US" sz="1800" b="1" dirty="0"/>
          </a:p>
          <a:p>
            <a:r>
              <a:rPr lang="bg-BG" sz="1800" dirty="0" smtClean="0"/>
              <a:t>Чрез свойството </a:t>
            </a:r>
            <a:r>
              <a:rPr lang="en-US" sz="1800" dirty="0" smtClean="0">
                <a:solidFill>
                  <a:srgbClr val="C00000"/>
                </a:solidFill>
              </a:rPr>
              <a:t>text-decoration</a:t>
            </a:r>
            <a:r>
              <a:rPr lang="bg-BG" sz="1800" dirty="0" smtClean="0"/>
              <a:t> се поставя или премахва декорацията (напр. премахване на подчертавания на хипервръзки)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text-decoration:none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h1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text-decoration:overline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/>
              <a:t>- линия над текста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h2 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text-decoration:line-through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/>
              <a:t>– зачертаване на текста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h3 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text-decoration:underline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– подчертаване на текста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11425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 smtClean="0"/>
              <a:t>Форматиране на текст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Трансформация на текст</a:t>
            </a:r>
            <a:endParaRPr lang="en-US" sz="1800" b="1" dirty="0"/>
          </a:p>
          <a:p>
            <a:r>
              <a:rPr lang="bg-BG" sz="1800" dirty="0" smtClean="0"/>
              <a:t>Чрез свойството </a:t>
            </a:r>
            <a:r>
              <a:rPr lang="en-US" sz="1800" dirty="0" smtClean="0">
                <a:solidFill>
                  <a:srgbClr val="C00000"/>
                </a:solidFill>
              </a:rPr>
              <a:t>text-transform</a:t>
            </a:r>
            <a:r>
              <a:rPr lang="en-US" sz="1800" dirty="0" smtClean="0"/>
              <a:t> </a:t>
            </a:r>
            <a:r>
              <a:rPr lang="bg-BG" sz="1800" dirty="0" smtClean="0"/>
              <a:t>се определят големината на буквите в текста 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p.uppercase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text-transform:uppercase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1800" dirty="0" smtClean="0"/>
              <a:t> – главни букви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p.lowercase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text-transform:lowercase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– малки букви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p.capitalize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text-transform:capitalize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– само първа голяма буква</a:t>
            </a:r>
            <a:endParaRPr lang="en-US" sz="1800" dirty="0"/>
          </a:p>
          <a:p>
            <a:r>
              <a:rPr lang="bg-BG" sz="1800" b="1" dirty="0" smtClean="0"/>
              <a:t>Отместване на текст</a:t>
            </a:r>
            <a:endParaRPr lang="en-US" sz="1800" b="1" dirty="0"/>
          </a:p>
          <a:p>
            <a:r>
              <a:rPr lang="bg-BG" sz="1800" dirty="0"/>
              <a:t>Чрез свойството </a:t>
            </a:r>
            <a:r>
              <a:rPr lang="en-US" sz="1800" dirty="0" smtClean="0">
                <a:solidFill>
                  <a:srgbClr val="C00000"/>
                </a:solidFill>
              </a:rPr>
              <a:t>text-indent</a:t>
            </a:r>
            <a:r>
              <a:rPr lang="en-US" sz="1800" dirty="0" smtClean="0"/>
              <a:t> </a:t>
            </a:r>
            <a:r>
              <a:rPr lang="bg-BG" sz="1800" dirty="0" smtClean="0"/>
              <a:t>се определя отместването на първия ред в текста 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p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{text-indent:50px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23551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CSS</a:t>
            </a:r>
            <a:r>
              <a:rPr lang="en-US" dirty="0" smtClean="0"/>
              <a:t>  (</a:t>
            </a:r>
            <a:r>
              <a:rPr lang="en-US" b="1" dirty="0" smtClean="0"/>
              <a:t>C</a:t>
            </a:r>
            <a:r>
              <a:rPr lang="en-US" dirty="0" smtClean="0"/>
              <a:t>ascading </a:t>
            </a:r>
            <a:r>
              <a:rPr lang="en-US" b="1" dirty="0" smtClean="0"/>
              <a:t>S</a:t>
            </a:r>
            <a:r>
              <a:rPr lang="en-US" dirty="0" smtClean="0"/>
              <a:t>tyle </a:t>
            </a:r>
            <a:r>
              <a:rPr lang="en-US" b="1" dirty="0" smtClean="0"/>
              <a:t>S</a:t>
            </a:r>
            <a:r>
              <a:rPr lang="en-US" dirty="0" smtClean="0"/>
              <a:t>heets</a:t>
            </a:r>
            <a:r>
              <a:rPr lang="en-US" dirty="0" smtClean="0"/>
              <a:t>)</a:t>
            </a:r>
            <a:r>
              <a:rPr lang="bg-BG" dirty="0" smtClean="0"/>
              <a:t> </a:t>
            </a:r>
            <a:endParaRPr lang="bg-BG" dirty="0" smtClean="0"/>
          </a:p>
          <a:p>
            <a:r>
              <a:rPr lang="bg-BG" dirty="0" smtClean="0"/>
              <a:t>Текуща </a:t>
            </a:r>
            <a:r>
              <a:rPr lang="bg-BG" dirty="0" smtClean="0"/>
              <a:t>версия 3.0</a:t>
            </a:r>
            <a:endParaRPr lang="en-US" dirty="0" smtClean="0"/>
          </a:p>
          <a:p>
            <a:r>
              <a:rPr lang="bg-BG" dirty="0" smtClean="0"/>
              <a:t>Разработва се от </a:t>
            </a:r>
            <a:r>
              <a:rPr lang="en-US" dirty="0" smtClean="0"/>
              <a:t>W3C</a:t>
            </a:r>
            <a:endParaRPr lang="en-US" dirty="0" smtClean="0"/>
          </a:p>
          <a:p>
            <a:r>
              <a:rPr lang="bg-BG" dirty="0" smtClean="0"/>
              <a:t>Стилове дефиниращи как </a:t>
            </a:r>
            <a:r>
              <a:rPr lang="en-US" dirty="0" smtClean="0"/>
              <a:t>HTML </a:t>
            </a:r>
            <a:r>
              <a:rPr lang="bg-BG" dirty="0" smtClean="0"/>
              <a:t>елементите да се показват</a:t>
            </a:r>
            <a:endParaRPr lang="en-US" dirty="0" smtClean="0"/>
          </a:p>
          <a:p>
            <a:r>
              <a:rPr lang="bg-BG" dirty="0" smtClean="0"/>
              <a:t>Стиловете се появяват в </a:t>
            </a:r>
            <a:r>
              <a:rPr lang="en-US" dirty="0" smtClean="0"/>
              <a:t>HTML 4.0</a:t>
            </a:r>
          </a:p>
          <a:p>
            <a:r>
              <a:rPr lang="bg-BG" dirty="0" smtClean="0"/>
              <a:t>Външните </a:t>
            </a:r>
            <a:r>
              <a:rPr lang="en-US" dirty="0" smtClean="0"/>
              <a:t>CSS</a:t>
            </a:r>
            <a:r>
              <a:rPr lang="bg-BG" dirty="0" smtClean="0"/>
              <a:t> спестяват много работа – с един файл се форматира цял сайт</a:t>
            </a:r>
          </a:p>
          <a:p>
            <a:r>
              <a:rPr lang="bg-BG" dirty="0" smtClean="0"/>
              <a:t>Записват се в .</a:t>
            </a:r>
            <a:r>
              <a:rPr lang="en-US" b="1" dirty="0" err="1" smtClean="0"/>
              <a:t>css</a:t>
            </a:r>
            <a:r>
              <a:rPr lang="en-US" b="1" dirty="0" smtClean="0"/>
              <a:t> </a:t>
            </a:r>
            <a:r>
              <a:rPr lang="bg-BG" dirty="0" smtClean="0"/>
              <a:t>файлове</a:t>
            </a:r>
            <a:endParaRPr lang="en-US" dirty="0" smtClean="0"/>
          </a:p>
          <a:p>
            <a:r>
              <a:rPr lang="en-US" dirty="0" smtClean="0"/>
              <a:t>HTML</a:t>
            </a:r>
            <a:r>
              <a:rPr lang="bg-BG" dirty="0" smtClean="0"/>
              <a:t> дефинира съдържанието на документа, а </a:t>
            </a:r>
            <a:r>
              <a:rPr lang="en-US" dirty="0" smtClean="0"/>
              <a:t>CSS </a:t>
            </a:r>
            <a:r>
              <a:rPr lang="bg-BG" dirty="0" smtClean="0"/>
              <a:t>осигурява форматирането на документа</a:t>
            </a:r>
          </a:p>
          <a:p>
            <a:r>
              <a:rPr lang="bg-BG" dirty="0" smtClean="0"/>
              <a:t>Всички браузъри поддържат </a:t>
            </a:r>
            <a:r>
              <a:rPr lang="en-US" dirty="0" smtClean="0"/>
              <a:t>CSS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29402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Форматиране на текст </a:t>
            </a:r>
            <a:endParaRPr lang="bg-B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24951546"/>
              </p:ext>
            </p:extLst>
          </p:nvPr>
        </p:nvGraphicFramePr>
        <p:xfrm>
          <a:off x="935065" y="1590562"/>
          <a:ext cx="7273869" cy="4545240"/>
        </p:xfrm>
        <a:graphic>
          <a:graphicData uri="http://schemas.openxmlformats.org/drawingml/2006/table">
            <a:tbl>
              <a:tblPr/>
              <a:tblGrid>
                <a:gridCol w="1454774"/>
                <a:gridCol w="5819095"/>
              </a:tblGrid>
              <a:tr h="323283">
                <a:tc>
                  <a:txBody>
                    <a:bodyPr/>
                    <a:lstStyle/>
                    <a:p>
                      <a:pPr algn="l"/>
                      <a:r>
                        <a:rPr lang="bg-BG" sz="1600" dirty="0" smtClean="0"/>
                        <a:t>Свойство</a:t>
                      </a:r>
                      <a:endParaRPr lang="en-US" sz="1600" dirty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1600" dirty="0" smtClean="0"/>
                        <a:t>Описание</a:t>
                      </a:r>
                      <a:endParaRPr lang="en-US" sz="1600" dirty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color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цвят</a:t>
                      </a:r>
                      <a:endParaRPr lang="en-US" sz="1600" dirty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direction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Посока на текста </a:t>
                      </a:r>
                      <a:endParaRPr lang="en-US" sz="1600" dirty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letter-spacing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Увеличава или намалява разстоянието</a:t>
                      </a:r>
                      <a:r>
                        <a:rPr lang="bg-BG" sz="1600" baseline="0" dirty="0" smtClean="0"/>
                        <a:t> между буквите в текста</a:t>
                      </a:r>
                      <a:endParaRPr lang="bg-BG" sz="1600" dirty="0" smtClean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line-height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Височина на линията (в %)</a:t>
                      </a:r>
                      <a:endParaRPr lang="en-US" sz="1600" dirty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text-align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Хоризонтално подравняване</a:t>
                      </a:r>
                      <a:endParaRPr lang="en-US" sz="1600" dirty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text-decoration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Декорация</a:t>
                      </a:r>
                      <a:r>
                        <a:rPr lang="bg-BG" sz="1600" baseline="0" dirty="0" smtClean="0"/>
                        <a:t> на текста</a:t>
                      </a:r>
                      <a:endParaRPr lang="en-US" sz="1600" dirty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text-indent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Отместване на първата</a:t>
                      </a:r>
                      <a:r>
                        <a:rPr lang="bg-BG" sz="1600" baseline="0" dirty="0" smtClean="0"/>
                        <a:t> линия на текста</a:t>
                      </a:r>
                      <a:endParaRPr lang="en-US" sz="1600" dirty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text-shadow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Добавяне на ефект сянка </a:t>
                      </a:r>
                      <a:r>
                        <a:rPr lang="en-US" sz="16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h1 {text-shadow:2px 2px</a:t>
                      </a:r>
                      <a:r>
                        <a:rPr lang="bg-BG" sz="16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5</a:t>
                      </a:r>
                      <a:r>
                        <a:rPr lang="en-US" sz="16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px</a:t>
                      </a:r>
                      <a:r>
                        <a:rPr lang="bg-BG" sz="16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#FF0000;}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text-transform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Големина на буквите</a:t>
                      </a:r>
                      <a:endParaRPr lang="en-US" sz="1600" dirty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unicode-bidi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/>
                        <a:t> 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vertical-align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Вертикално подравняване</a:t>
                      </a:r>
                      <a:endParaRPr lang="en-US" sz="1600" dirty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white-space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Как да се справяме с</a:t>
                      </a:r>
                      <a:r>
                        <a:rPr lang="bg-BG" sz="1600" baseline="0" dirty="0" smtClean="0"/>
                        <a:t> прекъсването и преминаването на нов ред</a:t>
                      </a:r>
                      <a:endParaRPr lang="en-US" sz="1600" dirty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328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word-spacing</a:t>
                      </a:r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Увеличава или намалява разстоянието</a:t>
                      </a:r>
                      <a:r>
                        <a:rPr lang="bg-BG" sz="1600" baseline="0" dirty="0" smtClean="0"/>
                        <a:t> между думите в текста</a:t>
                      </a:r>
                      <a:endParaRPr lang="bg-BG" sz="1600" dirty="0" smtClean="0"/>
                    </a:p>
                  </a:txBody>
                  <a:tcPr marL="80821" marR="80821" marT="40410" marB="404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20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5576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805343"/>
          </a:xfrm>
        </p:spPr>
        <p:txBody>
          <a:bodyPr/>
          <a:lstStyle/>
          <a:p>
            <a:r>
              <a:rPr lang="bg-BG" dirty="0" smtClean="0"/>
              <a:t>Шрифтове</a:t>
            </a:r>
            <a:endParaRPr lang="bg-BG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982651646"/>
              </p:ext>
            </p:extLst>
          </p:nvPr>
        </p:nvGraphicFramePr>
        <p:xfrm>
          <a:off x="0" y="1079981"/>
          <a:ext cx="9036496" cy="2286000"/>
        </p:xfrm>
        <a:graphic>
          <a:graphicData uri="http://schemas.openxmlformats.org/drawingml/2006/table">
            <a:tbl>
              <a:tblPr/>
              <a:tblGrid>
                <a:gridCol w="1807299"/>
                <a:gridCol w="2710949"/>
                <a:gridCol w="4518248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Generic family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Font family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dirty="0" smtClean="0"/>
                        <a:t>Описание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bg-BG" dirty="0" smtClean="0"/>
                        <a:t>Серифни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/>
                        </a:rPr>
                        <a:t>Times New Roman</a:t>
                      </a:r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r>
                        <a:rPr lang="en-US" dirty="0">
                          <a:effectLst/>
                          <a:latin typeface="Georgia"/>
                        </a:rPr>
                        <a:t>Georgia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Serif fonts have small lines at the ends on some characters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bg-BG" dirty="0" smtClean="0"/>
                        <a:t>Несерифни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rial"/>
                        </a:rPr>
                        <a:t>Arial</a:t>
                      </a:r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r>
                        <a:rPr lang="en-US" dirty="0">
                          <a:effectLst/>
                          <a:latin typeface="Verdana"/>
                        </a:rPr>
                        <a:t>Verdana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"Sans" means without - these fonts do not have the lines at the ends of characters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Monospace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Courier New"/>
                        </a:rPr>
                        <a:t>Courier New</a:t>
                      </a:r>
                      <a:r>
                        <a:rPr lang="en-US"/>
                        <a:t/>
                      </a:r>
                      <a:br>
                        <a:rPr lang="en-US"/>
                      </a:br>
                      <a:r>
                        <a:rPr lang="en-US">
                          <a:effectLst/>
                          <a:latin typeface="Lucida Console"/>
                        </a:rPr>
                        <a:t>Lucida Console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</a:t>
                      </a:r>
                      <a:r>
                        <a:rPr lang="en-US" dirty="0" err="1"/>
                        <a:t>monospace</a:t>
                      </a:r>
                      <a:r>
                        <a:rPr lang="en-US" dirty="0"/>
                        <a:t> characters have the same width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1" name="Picture 30"/>
          <p:cNvPicPr/>
          <p:nvPr/>
        </p:nvPicPr>
        <p:blipFill rotWithShape="1">
          <a:blip r:embed="rId2" cstate="print"/>
          <a:srcRect l="22682" t="43157" r="48714" b="43156"/>
          <a:stretch/>
        </p:blipFill>
        <p:spPr bwMode="auto">
          <a:xfrm>
            <a:off x="6876256" y="188640"/>
            <a:ext cx="1976358" cy="891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323528" y="634310"/>
            <a:ext cx="8686799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CSS фамилии от шрифтове</a:t>
            </a:r>
            <a:r>
              <a:rPr kumimoji="0" lang="bg-BG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  <a:endParaRPr kumimoji="0" lang="bg-B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21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34072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Шрифтове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Autofit/>
          </a:bodyPr>
          <a:lstStyle/>
          <a:p>
            <a:r>
              <a:rPr lang="en-US" sz="1800" b="1" dirty="0"/>
              <a:t>Font Family</a:t>
            </a:r>
          </a:p>
          <a:p>
            <a:r>
              <a:rPr lang="bg-BG" sz="1800" dirty="0" smtClean="0"/>
              <a:t>Чрез свойството </a:t>
            </a:r>
            <a:r>
              <a:rPr lang="en-US" sz="1800" dirty="0" smtClean="0">
                <a:solidFill>
                  <a:srgbClr val="C00000"/>
                </a:solidFill>
              </a:rPr>
              <a:t>font-family</a:t>
            </a:r>
            <a:endParaRPr lang="en-US" sz="1800" dirty="0">
              <a:solidFill>
                <a:srgbClr val="C00000"/>
              </a:solidFill>
            </a:endParaRPr>
          </a:p>
          <a:p>
            <a:r>
              <a:rPr lang="bg-BG" sz="1800" dirty="0" smtClean="0"/>
              <a:t>Трябва да съдържа няколко шрифта (ако първия липсва ще пробва със следващия)</a:t>
            </a:r>
            <a:endParaRPr lang="en-US" sz="1800" dirty="0"/>
          </a:p>
          <a:p>
            <a:r>
              <a:rPr lang="bg-BG" sz="1800" dirty="0" smtClean="0"/>
              <a:t>Започва се с желания шрифт, а се завършва с обща фамилия (браузъра да избере подобен шрифт)</a:t>
            </a:r>
          </a:p>
          <a:p>
            <a:pPr marL="0" indent="0">
              <a:buNone/>
            </a:pP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p{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font-family:Times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New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Roman,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Times, serif;} </a:t>
            </a:r>
          </a:p>
          <a:p>
            <a:r>
              <a:rPr lang="en-US" sz="1800" b="1" dirty="0" smtClean="0"/>
              <a:t>Font </a:t>
            </a:r>
            <a:r>
              <a:rPr lang="en-US" sz="1800" b="1" dirty="0"/>
              <a:t>Style</a:t>
            </a:r>
          </a:p>
          <a:p>
            <a:r>
              <a:rPr lang="bg-BG" sz="1800" dirty="0"/>
              <a:t>Чрез свойството </a:t>
            </a:r>
            <a:r>
              <a:rPr lang="en-US" sz="1800" dirty="0" smtClean="0">
                <a:solidFill>
                  <a:srgbClr val="C00000"/>
                </a:solidFill>
              </a:rPr>
              <a:t>font-style</a:t>
            </a:r>
            <a:r>
              <a:rPr lang="bg-BG" sz="1800" dirty="0" smtClean="0"/>
              <a:t>, което има три стойности: </a:t>
            </a:r>
          </a:p>
          <a:p>
            <a:pPr lvl="1"/>
            <a:r>
              <a:rPr lang="en-US" sz="1400" dirty="0" smtClean="0"/>
              <a:t>normal </a:t>
            </a:r>
            <a:r>
              <a:rPr lang="en-US" sz="1400" dirty="0"/>
              <a:t>- </a:t>
            </a:r>
            <a:r>
              <a:rPr lang="bg-BG" sz="1400" dirty="0" smtClean="0"/>
              <a:t>нормално</a:t>
            </a:r>
            <a:endParaRPr lang="en-US" sz="1400" dirty="0"/>
          </a:p>
          <a:p>
            <a:pPr lvl="1"/>
            <a:r>
              <a:rPr lang="en-US" sz="1400" dirty="0"/>
              <a:t>italic - </a:t>
            </a:r>
            <a:r>
              <a:rPr lang="bg-BG" sz="1400" dirty="0" smtClean="0"/>
              <a:t>наклонено</a:t>
            </a:r>
            <a:endParaRPr lang="en-US" sz="1400" dirty="0"/>
          </a:p>
          <a:p>
            <a:pPr lvl="1"/>
            <a:r>
              <a:rPr lang="en-US" sz="1400" dirty="0"/>
              <a:t>oblique </a:t>
            </a:r>
            <a:r>
              <a:rPr lang="en-US" sz="1400" dirty="0" smtClean="0"/>
              <a:t>– </a:t>
            </a:r>
            <a:r>
              <a:rPr lang="bg-BG" sz="1400" dirty="0" smtClean="0"/>
              <a:t>подобно на </a:t>
            </a:r>
            <a:r>
              <a:rPr lang="en-US" sz="1400" dirty="0" smtClean="0"/>
              <a:t>italic</a:t>
            </a:r>
            <a:r>
              <a:rPr lang="en-US" sz="1400" dirty="0"/>
              <a:t>, </a:t>
            </a:r>
            <a:r>
              <a:rPr lang="bg-BG" sz="1400" dirty="0" smtClean="0"/>
              <a:t>но по-малко поддържано</a:t>
            </a:r>
            <a:endParaRPr lang="en-US" sz="1400" dirty="0"/>
          </a:p>
          <a:p>
            <a:pPr marL="0" indent="0">
              <a:buNone/>
            </a:pPr>
            <a:r>
              <a:rPr lang="bg-BG" sz="1800" dirty="0" smtClean="0"/>
              <a:t>	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p.normal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font-style:normal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p.italic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font-style:italic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p.oblique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font-style:oblique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endParaRPr lang="bg-BG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22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936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Шрифтове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0"/>
            <a:ext cx="9036496" cy="6858000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Размер на шрифта (</a:t>
            </a:r>
            <a:r>
              <a:rPr lang="en-US" sz="1800" b="1" dirty="0" smtClean="0">
                <a:solidFill>
                  <a:srgbClr val="C00000"/>
                </a:solidFill>
              </a:rPr>
              <a:t>font</a:t>
            </a:r>
            <a:r>
              <a:rPr lang="bg-BG" sz="1800" b="1" dirty="0" smtClean="0">
                <a:solidFill>
                  <a:srgbClr val="C00000"/>
                </a:solidFill>
              </a:rPr>
              <a:t>-</a:t>
            </a:r>
            <a:r>
              <a:rPr lang="en-US" sz="1800" b="1" dirty="0" smtClean="0">
                <a:solidFill>
                  <a:srgbClr val="C00000"/>
                </a:solidFill>
              </a:rPr>
              <a:t>size</a:t>
            </a:r>
            <a:r>
              <a:rPr lang="bg-BG" sz="1800" b="1" dirty="0" smtClean="0"/>
              <a:t>)</a:t>
            </a:r>
            <a:endParaRPr lang="en-US" sz="1800" b="1" dirty="0"/>
          </a:p>
          <a:p>
            <a:r>
              <a:rPr lang="bg-BG" sz="1800" dirty="0" smtClean="0"/>
              <a:t>Стойността може да бъде абсолютен или относителен размер</a:t>
            </a:r>
            <a:endParaRPr lang="en-US" sz="1800" dirty="0"/>
          </a:p>
          <a:p>
            <a:r>
              <a:rPr lang="bg-BG" sz="1800" dirty="0" smtClean="0"/>
              <a:t>Абсолютен размер – дава специфичен размер на текста, не позволява на потребителя да променя размера на текста в браузърите (не е добре за достъпността)</a:t>
            </a:r>
            <a:endParaRPr lang="en-US" sz="1800" dirty="0"/>
          </a:p>
          <a:p>
            <a:r>
              <a:rPr lang="bg-BG" sz="1800" dirty="0" smtClean="0"/>
              <a:t>Относителен размер – размера се установява да е относителен спрямо заобикалящите го елементи, позволено е на потребителя да променя размера в браузърите</a:t>
            </a:r>
            <a:endParaRPr lang="en-US" sz="1800" dirty="0"/>
          </a:p>
          <a:p>
            <a:r>
              <a:rPr lang="bg-BG" sz="1800" dirty="0" smtClean="0"/>
              <a:t>Стойност на размера по подразбиране – (за нормален праграф)</a:t>
            </a:r>
            <a:r>
              <a:rPr lang="en-US" sz="1800" dirty="0" smtClean="0"/>
              <a:t> </a:t>
            </a:r>
            <a:r>
              <a:rPr lang="en-US" sz="1800" dirty="0"/>
              <a:t>16px (16px=1em</a:t>
            </a:r>
            <a:r>
              <a:rPr lang="en-US" sz="1800" dirty="0" smtClean="0"/>
              <a:t>)</a:t>
            </a:r>
            <a:endParaRPr lang="bg-BG" sz="1800" dirty="0" smtClean="0"/>
          </a:p>
          <a:p>
            <a:r>
              <a:rPr lang="en-US" sz="1800" b="1" dirty="0" err="1" smtClean="0"/>
              <a:t>px</a:t>
            </a:r>
            <a:endParaRPr lang="en-US" sz="1800" b="1" dirty="0"/>
          </a:p>
          <a:p>
            <a:pPr marL="0" indent="0">
              <a:buNone/>
            </a:pPr>
            <a:r>
              <a:rPr lang="bg-BG" sz="1800" dirty="0" smtClean="0"/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h1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{font-size:40px;}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h2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{font-size:30px;}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p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{font-size:14px;}</a:t>
            </a:r>
          </a:p>
          <a:p>
            <a:r>
              <a:rPr lang="bg-BG" sz="1800" dirty="0" smtClean="0"/>
              <a:t>Поддържа се от </a:t>
            </a:r>
            <a:r>
              <a:rPr lang="en-US" sz="1800" dirty="0" smtClean="0"/>
              <a:t>Internet </a:t>
            </a:r>
            <a:r>
              <a:rPr lang="en-US" sz="1800" dirty="0"/>
              <a:t>Explorer 9, Firefox, Chrome, </a:t>
            </a:r>
            <a:r>
              <a:rPr lang="en-US" sz="1800" dirty="0" smtClean="0"/>
              <a:t>Opera </a:t>
            </a:r>
            <a:r>
              <a:rPr lang="bg-BG" sz="1800" dirty="0" smtClean="0"/>
              <a:t>и </a:t>
            </a:r>
            <a:r>
              <a:rPr lang="en-US" sz="1800" dirty="0" smtClean="0"/>
              <a:t>Safari</a:t>
            </a:r>
            <a:endParaRPr lang="en-US" sz="1800" dirty="0"/>
          </a:p>
          <a:p>
            <a:r>
              <a:rPr lang="bg-BG" sz="1800" dirty="0" smtClean="0"/>
              <a:t>Размера на текстта може да бъде променян от браузъра</a:t>
            </a:r>
          </a:p>
          <a:p>
            <a:r>
              <a:rPr lang="en-US" sz="1800" b="1" dirty="0" err="1" smtClean="0"/>
              <a:t>em</a:t>
            </a:r>
            <a:endParaRPr lang="en-US" sz="1800" b="1" dirty="0"/>
          </a:p>
          <a:p>
            <a:r>
              <a:rPr lang="bg-BG" sz="1800" dirty="0" smtClean="0"/>
              <a:t>Текста не си променя размера и в по-старите версии се поддържа</a:t>
            </a:r>
          </a:p>
          <a:p>
            <a:r>
              <a:rPr lang="en-US" sz="1800" dirty="0" err="1" smtClean="0"/>
              <a:t>em</a:t>
            </a:r>
            <a:r>
              <a:rPr lang="en-US" sz="1800" dirty="0" smtClean="0"/>
              <a:t> </a:t>
            </a:r>
            <a:r>
              <a:rPr lang="bg-BG" sz="1800" dirty="0" smtClean="0"/>
              <a:t>се препоръчва от </a:t>
            </a:r>
            <a:r>
              <a:rPr lang="en-US" sz="1800" dirty="0" smtClean="0"/>
              <a:t>W3C</a:t>
            </a:r>
            <a:endParaRPr lang="en-US" sz="1800" dirty="0"/>
          </a:p>
          <a:p>
            <a:r>
              <a:rPr lang="en-US" sz="1800" dirty="0"/>
              <a:t>1em </a:t>
            </a:r>
            <a:r>
              <a:rPr lang="bg-BG" sz="1800" dirty="0" smtClean="0"/>
              <a:t>= текущия размер на шрифта, по подразбиране </a:t>
            </a:r>
            <a:r>
              <a:rPr lang="en-US" sz="1800" dirty="0" smtClean="0"/>
              <a:t>1em</a:t>
            </a:r>
            <a:r>
              <a:rPr lang="bg-BG" sz="1800" dirty="0" smtClean="0"/>
              <a:t>=</a:t>
            </a:r>
            <a:r>
              <a:rPr lang="en-US" sz="1800" dirty="0" smtClean="0"/>
              <a:t>16px</a:t>
            </a:r>
            <a:endParaRPr lang="en-US" sz="1800" dirty="0"/>
          </a:p>
          <a:p>
            <a:pPr marL="0" indent="0">
              <a:buNone/>
            </a:pPr>
            <a:r>
              <a:rPr lang="bg-BG" sz="1800" dirty="0" smtClean="0"/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h1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{font-size:2.5em;} /* 40px/16=2.5em */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h2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{font-size:1.875em;} /* 30px/16=1.875em */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p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{font-size:0.875em;} /* 14px/16=0.875em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*/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800" dirty="0" smtClean="0"/>
              <a:t>с </a:t>
            </a:r>
            <a:r>
              <a:rPr lang="en-US" sz="1800" dirty="0" err="1" smtClean="0"/>
              <a:t>em</a:t>
            </a:r>
            <a:r>
              <a:rPr lang="en-US" sz="1800" dirty="0" smtClean="0"/>
              <a:t> </a:t>
            </a:r>
            <a:r>
              <a:rPr lang="bg-BG" sz="1800" dirty="0"/>
              <a:t>е възможно да се настройва размера на текста в браузърите</a:t>
            </a:r>
          </a:p>
          <a:p>
            <a:pPr marL="0" indent="0">
              <a:buNone/>
            </a:pP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23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115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Шрифтове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0"/>
            <a:ext cx="9036496" cy="6858000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Комбинация от % и </a:t>
            </a:r>
            <a:r>
              <a:rPr lang="en-US" sz="1800" b="1" dirty="0" err="1" smtClean="0"/>
              <a:t>em</a:t>
            </a:r>
            <a:endParaRPr lang="en-US" sz="1800" b="1" dirty="0"/>
          </a:p>
          <a:p>
            <a:r>
              <a:rPr lang="bg-BG" sz="1800" dirty="0" smtClean="0"/>
              <a:t>Работи във всички браузъри по еднакъв начин</a:t>
            </a:r>
            <a:r>
              <a:rPr lang="en-US" sz="1800" dirty="0" smtClean="0"/>
              <a:t>:</a:t>
            </a:r>
            <a:endParaRPr lang="en-US" sz="1800" dirty="0"/>
          </a:p>
          <a:p>
            <a:pPr marL="0" indent="0">
              <a:buNone/>
            </a:pPr>
            <a:r>
              <a:rPr lang="bg-BG" sz="1800" dirty="0" smtClean="0"/>
              <a:t>	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body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{font-size:100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%;}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600" dirty="0" smtClean="0"/>
              <a:t>– размер по-подразбиране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h1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{font-size:2.5em;}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h2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{font-size:1.875em;}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p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{font-size:0.875em;}</a:t>
            </a:r>
          </a:p>
          <a:p>
            <a:r>
              <a:rPr lang="en-US" sz="1800" b="1" dirty="0" smtClean="0"/>
              <a:t>Bold</a:t>
            </a:r>
            <a:r>
              <a:rPr lang="bg-BG" sz="1800" b="1" dirty="0" smtClean="0"/>
              <a:t> (</a:t>
            </a:r>
            <a:r>
              <a:rPr lang="en-US" sz="1800" dirty="0" smtClean="0">
                <a:solidFill>
                  <a:srgbClr val="C00000"/>
                </a:solidFill>
              </a:rPr>
              <a:t>font-weight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bg-BG" sz="1800" b="1" dirty="0" smtClean="0"/>
          </a:p>
          <a:p>
            <a:pPr marL="0" indent="0">
              <a:buNone/>
            </a:pP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p.normal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font-weight:normal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p.light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font-weight:lighter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p.thick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p.thicker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{font-weight:900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r>
              <a:rPr lang="bg-BG" sz="1800" b="1" dirty="0"/>
              <a:t>Стил на </a:t>
            </a:r>
            <a:r>
              <a:rPr lang="bg-BG" sz="1800" b="1" dirty="0" smtClean="0"/>
              <a:t>буквите (</a:t>
            </a:r>
            <a:r>
              <a:rPr lang="en-US" sz="1800" dirty="0" smtClean="0">
                <a:solidFill>
                  <a:srgbClr val="C00000"/>
                </a:solidFill>
              </a:rPr>
              <a:t>font-variant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bg-BG" sz="1800" b="1" dirty="0"/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p.normal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font-variant:normal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p.small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font-variant:small-caps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endParaRPr lang="bg-BG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800" b="1" dirty="0" smtClean="0"/>
              <a:t>Всички свойства в една декларация:</a:t>
            </a:r>
            <a:endParaRPr lang="bg-BG" sz="1800" b="1" dirty="0"/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p.ex1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font:15px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arial,sans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-serif;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p.ex2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font:italic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bold 12px/30px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Georgia,serif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24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2834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Текстови </a:t>
            </a:r>
            <a:r>
              <a:rPr lang="bg-BG" dirty="0" smtClean="0"/>
              <a:t>ефекти </a:t>
            </a:r>
            <a:r>
              <a:rPr lang="en-US" dirty="0" smtClean="0"/>
              <a:t>(CSS3)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b="1" dirty="0" smtClean="0"/>
              <a:t>Сянка на текста:</a:t>
            </a:r>
          </a:p>
          <a:p>
            <a:r>
              <a:rPr lang="bg-BG" dirty="0" smtClean="0"/>
              <a:t>Чрез свойството: </a:t>
            </a:r>
            <a:r>
              <a:rPr lang="en-US" dirty="0" smtClean="0">
                <a:solidFill>
                  <a:srgbClr val="C00000"/>
                </a:solidFill>
              </a:rPr>
              <a:t>text-shadow</a:t>
            </a:r>
          </a:p>
          <a:p>
            <a:r>
              <a:rPr lang="bg-BG" dirty="0" smtClean="0"/>
              <a:t>Може да се определи хоризонтална сянка, вертикална сянка, разстояние на замъгляване и цвят на сянката</a:t>
            </a:r>
          </a:p>
          <a:p>
            <a:r>
              <a:rPr lang="bg-BG" b="1" dirty="0" smtClean="0"/>
              <a:t>Пример. </a:t>
            </a:r>
            <a:r>
              <a:rPr lang="bg-BG" dirty="0" smtClean="0"/>
              <a:t>Добавяне на сянка на заглавие от първо ниво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h1 {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text-shadow: 5px </a:t>
            </a:r>
            <a:r>
              <a:rPr lang="en-US" dirty="0" err="1" smtClean="0">
                <a:solidFill>
                  <a:srgbClr val="C00000"/>
                </a:solidFill>
              </a:rPr>
              <a:t>5px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5px</a:t>
            </a:r>
            <a:r>
              <a:rPr lang="en-US" dirty="0" smtClean="0">
                <a:solidFill>
                  <a:srgbClr val="C00000"/>
                </a:solidFill>
              </a:rPr>
              <a:t> #FF0000;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467" t="39770" r="18609" b="53128"/>
          <a:stretch>
            <a:fillRect/>
          </a:stretch>
        </p:blipFill>
        <p:spPr bwMode="auto">
          <a:xfrm>
            <a:off x="5374631" y="6006035"/>
            <a:ext cx="3769369" cy="851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Текстови ефекти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 smtClean="0"/>
              <a:t>Пренасяне на дума на нов ред при дълги думи (дори разделяне по средата на думата) за да влезе в съответната област чрез </a:t>
            </a:r>
            <a:r>
              <a:rPr lang="en-US" dirty="0" smtClean="0">
                <a:solidFill>
                  <a:srgbClr val="C00000"/>
                </a:solidFill>
              </a:rPr>
              <a:t>word-wrap</a:t>
            </a:r>
            <a:endParaRPr lang="en-US" dirty="0" smtClean="0"/>
          </a:p>
          <a:p>
            <a:r>
              <a:rPr lang="bg-BG" b="1" dirty="0" smtClean="0"/>
              <a:t>Пример.</a:t>
            </a:r>
            <a:endParaRPr lang="en-US" b="1" dirty="0" smtClean="0"/>
          </a:p>
          <a:p>
            <a:r>
              <a:rPr lang="en-US" dirty="0" smtClean="0"/>
              <a:t>p {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word-wrap: break-word;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6748" t="21451" r="56927" b="35489"/>
          <a:stretch>
            <a:fillRect/>
          </a:stretch>
        </p:blipFill>
        <p:spPr bwMode="auto">
          <a:xfrm>
            <a:off x="6228185" y="3429000"/>
            <a:ext cx="291581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Текстови ефекти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268762"/>
          <a:ext cx="9144000" cy="5569233"/>
        </p:xfrm>
        <a:graphic>
          <a:graphicData uri="http://schemas.openxmlformats.org/drawingml/2006/table">
            <a:tbl>
              <a:tblPr/>
              <a:tblGrid>
                <a:gridCol w="2051720"/>
                <a:gridCol w="7092280"/>
              </a:tblGrid>
              <a:tr h="432046"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Свойство</a:t>
                      </a:r>
                      <a:endParaRPr lang="en-US" sz="1600" dirty="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Описание</a:t>
                      </a:r>
                      <a:endParaRPr lang="en-US" sz="1600" dirty="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44734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2"/>
                        </a:rPr>
                        <a:t>hanging-punctuation</a:t>
                      </a:r>
                      <a:endParaRPr lang="en-US" sz="1600" dirty="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Specifies whether a punctuation character may be placed outside the line box</a:t>
                      </a:r>
                      <a:endParaRPr lang="en-US" sz="1600" dirty="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315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3"/>
                        </a:rPr>
                        <a:t>punctuation-trim</a:t>
                      </a:r>
                      <a:endParaRPr lang="en-US" sz="1600" dirty="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Specifies whether a punctuation character should </a:t>
                      </a:r>
                      <a:r>
                        <a:rPr lang="en-US" sz="1600" dirty="0"/>
                        <a:t>be trimmed </a:t>
                      </a:r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1359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4"/>
                        </a:rPr>
                        <a:t>text-align-last</a:t>
                      </a:r>
                      <a:endParaRPr lang="en-US" sz="1600" dirty="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Describes how the last line of a block or a line right before a forced line break is aligned when text-align is "justify"</a:t>
                      </a:r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315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5"/>
                        </a:rPr>
                        <a:t>text-emphasis</a:t>
                      </a:r>
                      <a:endParaRPr lang="en-US" sz="1600" dirty="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Applies emphasis marks, and the foreground color of the emphasis marks, to the element's text </a:t>
                      </a:r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315">
                <a:tc>
                  <a:txBody>
                    <a:bodyPr/>
                    <a:lstStyle/>
                    <a:p>
                      <a:r>
                        <a:rPr lang="en-US" sz="1600">
                          <a:hlinkClick r:id="rId6"/>
                        </a:rPr>
                        <a:t>text-justify</a:t>
                      </a:r>
                      <a:endParaRPr lang="en-US" sz="160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Specifies the justification method used when text-align is "justify"</a:t>
                      </a:r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315">
                <a:tc>
                  <a:txBody>
                    <a:bodyPr/>
                    <a:lstStyle/>
                    <a:p>
                      <a:r>
                        <a:rPr lang="en-US" sz="1600">
                          <a:hlinkClick r:id="rId7"/>
                        </a:rPr>
                        <a:t>text-outline</a:t>
                      </a:r>
                      <a:endParaRPr lang="en-US" sz="160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Specifies a text outline</a:t>
                      </a:r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315">
                <a:tc>
                  <a:txBody>
                    <a:bodyPr/>
                    <a:lstStyle/>
                    <a:p>
                      <a:r>
                        <a:rPr lang="en-US" sz="1600">
                          <a:hlinkClick r:id="rId8"/>
                        </a:rPr>
                        <a:t>text-overflow</a:t>
                      </a:r>
                      <a:endParaRPr lang="en-US" sz="160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Specifies what should happen when text overflows the containing element</a:t>
                      </a:r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315">
                <a:tc>
                  <a:txBody>
                    <a:bodyPr/>
                    <a:lstStyle/>
                    <a:p>
                      <a:r>
                        <a:rPr lang="en-US" sz="1600">
                          <a:hlinkClick r:id="rId9"/>
                        </a:rPr>
                        <a:t>text-shadow</a:t>
                      </a:r>
                      <a:endParaRPr lang="en-US" sz="160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Adds shadow to text </a:t>
                      </a:r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895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0"/>
                        </a:rPr>
                        <a:t>text-wrap</a:t>
                      </a:r>
                      <a:endParaRPr lang="en-US" sz="160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Specifies line breaking rules for text</a:t>
                      </a:r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315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1"/>
                        </a:rPr>
                        <a:t>word-break</a:t>
                      </a:r>
                      <a:endParaRPr lang="en-US" sz="160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Specifies line breaking rules for non-CJK scripts</a:t>
                      </a:r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315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2"/>
                        </a:rPr>
                        <a:t>word-wrap</a:t>
                      </a:r>
                      <a:endParaRPr lang="en-US" sz="1600"/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Allows long, unbreakable words to be broken and wrap to the next line</a:t>
                      </a:r>
                    </a:p>
                  </a:txBody>
                  <a:tcPr marL="38016" marR="38016" marT="19008" marB="19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Autofit/>
          </a:bodyPr>
          <a:lstStyle/>
          <a:p>
            <a:r>
              <a:rPr lang="bg-BG" sz="1800" dirty="0" smtClean="0"/>
              <a:t>Позволяват да се използват шрифтове, които не са инсталирани на потребителския компютър</a:t>
            </a:r>
          </a:p>
          <a:p>
            <a:r>
              <a:rPr lang="bg-BG" sz="1800" dirty="0" smtClean="0"/>
              <a:t>Чрез включване на шрифтовия файл на твоя уеб сървър</a:t>
            </a:r>
          </a:p>
          <a:p>
            <a:r>
              <a:rPr lang="bg-BG" sz="1800" dirty="0" smtClean="0"/>
              <a:t>“Собствените” шрифтове се дефинират чрез </a:t>
            </a:r>
            <a:r>
              <a:rPr lang="en-US" sz="1800" dirty="0" smtClean="0"/>
              <a:t>@font-face</a:t>
            </a:r>
            <a:endParaRPr lang="bg-BG" sz="1800" dirty="0" smtClean="0"/>
          </a:p>
          <a:p>
            <a:r>
              <a:rPr lang="bg-BG" sz="1800" b="1" dirty="0" smtClean="0"/>
              <a:t>Формати на шрифтове:</a:t>
            </a:r>
          </a:p>
          <a:p>
            <a:r>
              <a:rPr lang="en-US" sz="1800" b="1" dirty="0" smtClean="0"/>
              <a:t>TrueType Fonts (TTF) </a:t>
            </a:r>
            <a:r>
              <a:rPr lang="en-US" sz="1800" dirty="0" smtClean="0"/>
              <a:t>– </a:t>
            </a:r>
            <a:r>
              <a:rPr lang="bg-BG" sz="1800" dirty="0" smtClean="0"/>
              <a:t>шрифтов формат създаден в края на 80-те от </a:t>
            </a:r>
            <a:r>
              <a:rPr lang="en-US" sz="1800" dirty="0" smtClean="0"/>
              <a:t>Apple </a:t>
            </a:r>
            <a:r>
              <a:rPr lang="bg-BG" sz="1800" dirty="0" smtClean="0"/>
              <a:t>и</a:t>
            </a:r>
            <a:r>
              <a:rPr lang="en-US" sz="1800" dirty="0" smtClean="0"/>
              <a:t> Microsoft. </a:t>
            </a:r>
            <a:r>
              <a:rPr lang="bg-BG" sz="1800" dirty="0" smtClean="0"/>
              <a:t>Този формат е най-използвания за </a:t>
            </a:r>
            <a:r>
              <a:rPr lang="en-US" sz="1800" dirty="0" smtClean="0"/>
              <a:t>Mac OS </a:t>
            </a:r>
            <a:r>
              <a:rPr lang="bg-BG" sz="1800" dirty="0" smtClean="0"/>
              <a:t>и </a:t>
            </a:r>
            <a:r>
              <a:rPr lang="en-US" sz="1800" dirty="0" smtClean="0"/>
              <a:t>Microsoft Windows </a:t>
            </a:r>
            <a:r>
              <a:rPr lang="bg-BG" sz="1800" dirty="0" smtClean="0"/>
              <a:t>операционните системи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OpenType</a:t>
            </a:r>
            <a:r>
              <a:rPr lang="en-US" sz="1800" b="1" dirty="0" smtClean="0"/>
              <a:t> Fonts (OTF)</a:t>
            </a:r>
            <a:r>
              <a:rPr lang="bg-BG" sz="1800" b="1" dirty="0" smtClean="0"/>
              <a:t> </a:t>
            </a:r>
            <a:r>
              <a:rPr lang="bg-BG" sz="1800" dirty="0" smtClean="0"/>
              <a:t>– шрифтов формат за </a:t>
            </a:r>
            <a:r>
              <a:rPr lang="en-US" sz="1800" dirty="0" smtClean="0"/>
              <a:t>scalable </a:t>
            </a:r>
            <a:r>
              <a:rPr lang="bg-BG" sz="1800" dirty="0" smtClean="0"/>
              <a:t>компютърни шрифтове. Изработен е на база на </a:t>
            </a:r>
            <a:r>
              <a:rPr lang="en-US" sz="1800" dirty="0" smtClean="0"/>
              <a:t>TrueType</a:t>
            </a:r>
            <a:r>
              <a:rPr lang="bg-BG" sz="1800" dirty="0" smtClean="0"/>
              <a:t> от </a:t>
            </a:r>
            <a:r>
              <a:rPr lang="en-US" sz="1800" dirty="0" smtClean="0"/>
              <a:t>Microsoft.</a:t>
            </a:r>
          </a:p>
          <a:p>
            <a:r>
              <a:rPr lang="en-US" sz="1800" b="1" dirty="0" smtClean="0"/>
              <a:t>The Web Open Font Format (WOFF)</a:t>
            </a:r>
            <a:r>
              <a:rPr lang="bg-BG" sz="1800" b="1" dirty="0" smtClean="0"/>
              <a:t> </a:t>
            </a:r>
            <a:r>
              <a:rPr lang="bg-BG" sz="1800" dirty="0" smtClean="0"/>
              <a:t>– шрифтов формат за използване в уеб страници. Разработен е през </a:t>
            </a:r>
            <a:r>
              <a:rPr lang="en-US" sz="1800" dirty="0" smtClean="0"/>
              <a:t>2009</a:t>
            </a:r>
            <a:r>
              <a:rPr lang="bg-BG" sz="1800" dirty="0" smtClean="0"/>
              <a:t> и се препоръчва от </a:t>
            </a:r>
            <a:r>
              <a:rPr lang="en-US" sz="1800" dirty="0" smtClean="0"/>
              <a:t>W3C. WOFF </a:t>
            </a:r>
            <a:r>
              <a:rPr lang="bg-BG" sz="1800" dirty="0" smtClean="0"/>
              <a:t>е в основата се </a:t>
            </a:r>
            <a:r>
              <a:rPr lang="en-US" sz="1800" dirty="0" err="1" smtClean="0"/>
              <a:t>OpenType</a:t>
            </a:r>
            <a:r>
              <a:rPr lang="en-US" sz="1800" dirty="0" smtClean="0"/>
              <a:t> </a:t>
            </a:r>
            <a:r>
              <a:rPr lang="bg-BG" sz="1800" dirty="0" smtClean="0"/>
              <a:t>или</a:t>
            </a:r>
            <a:r>
              <a:rPr lang="en-US" sz="1800" dirty="0" smtClean="0"/>
              <a:t> TrueType </a:t>
            </a:r>
            <a:r>
              <a:rPr lang="bg-BG" sz="1800" dirty="0" smtClean="0"/>
              <a:t>с компресия и допълнителни метаданни (с цел разпространение на шрифтове от сървъра към клиента върху мрежа с ограничения)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/>
              <a:t>SVG Fonts/Shapes</a:t>
            </a:r>
            <a:r>
              <a:rPr lang="bg-BG" sz="1800" b="1" dirty="0" smtClean="0"/>
              <a:t> </a:t>
            </a:r>
            <a:r>
              <a:rPr lang="bg-BG" sz="1800" dirty="0" smtClean="0"/>
              <a:t>– шрифтов формат, който позволява да се показва релеф на текст.</a:t>
            </a:r>
            <a:endParaRPr lang="en-US" sz="1800" dirty="0" smtClean="0"/>
          </a:p>
          <a:p>
            <a:r>
              <a:rPr lang="en-US" sz="1800" b="1" dirty="0" smtClean="0"/>
              <a:t>Embedded </a:t>
            </a:r>
            <a:r>
              <a:rPr lang="en-US" sz="1800" b="1" dirty="0" err="1" smtClean="0"/>
              <a:t>OpenType</a:t>
            </a:r>
            <a:r>
              <a:rPr lang="en-US" sz="1800" b="1" dirty="0" smtClean="0"/>
              <a:t> Fonts (EOT)</a:t>
            </a:r>
            <a:r>
              <a:rPr lang="bg-BG" sz="1800" b="1" dirty="0" smtClean="0"/>
              <a:t> </a:t>
            </a:r>
            <a:r>
              <a:rPr lang="bg-BG" sz="1800" dirty="0" smtClean="0"/>
              <a:t>– представляват компактна форма на </a:t>
            </a:r>
            <a:r>
              <a:rPr lang="en-US" sz="1800" dirty="0" err="1" smtClean="0"/>
              <a:t>OpenType</a:t>
            </a:r>
            <a:r>
              <a:rPr lang="en-US" sz="1800" dirty="0" smtClean="0"/>
              <a:t> </a:t>
            </a:r>
            <a:r>
              <a:rPr lang="bg-BG" sz="1800" dirty="0" smtClean="0"/>
              <a:t>шрифтовете, разработени от </a:t>
            </a:r>
            <a:r>
              <a:rPr lang="en-US" sz="1800" dirty="0" smtClean="0"/>
              <a:t>Microsoft</a:t>
            </a:r>
            <a:r>
              <a:rPr lang="bg-BG" sz="1800" dirty="0" smtClean="0"/>
              <a:t> за вграждане на шрифтове в уеб страниците</a:t>
            </a:r>
            <a:r>
              <a:rPr lang="en-US" sz="1800" dirty="0" smtClean="0"/>
              <a:t>.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7238" t="30284" r="30885" b="63407"/>
          <a:stretch>
            <a:fillRect/>
          </a:stretch>
        </p:blipFill>
        <p:spPr bwMode="auto">
          <a:xfrm>
            <a:off x="179512" y="-599"/>
            <a:ext cx="8964488" cy="105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/>
          <a:lstStyle/>
          <a:p>
            <a:r>
              <a:rPr lang="bg-BG" dirty="0" smtClean="0"/>
              <a:t>Уеб шрифтове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smtClean="0"/>
              <a:t>Поддръжка на шрифтовите формати от браузърите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16748" t="49860" r="10442" b="24421"/>
          <a:stretch>
            <a:fillRect/>
          </a:stretch>
        </p:blipFill>
        <p:spPr bwMode="auto">
          <a:xfrm>
            <a:off x="0" y="1772816"/>
            <a:ext cx="914400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bg-BG" dirty="0" smtClean="0"/>
              <a:t>Синтаксис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5400600" cy="5877272"/>
          </a:xfrm>
        </p:spPr>
        <p:txBody>
          <a:bodyPr>
            <a:normAutofit fontScale="55000" lnSpcReduction="20000"/>
          </a:bodyPr>
          <a:lstStyle/>
          <a:p>
            <a:r>
              <a:rPr lang="bg-BG" dirty="0" smtClean="0"/>
              <a:t>Селектор + една или повече декларации</a:t>
            </a:r>
            <a:r>
              <a:rPr lang="en-US" dirty="0" smtClean="0"/>
              <a:t>:</a:t>
            </a:r>
          </a:p>
          <a:p>
            <a:r>
              <a:rPr lang="bg-BG" dirty="0" smtClean="0"/>
              <a:t>Селекторът е </a:t>
            </a:r>
            <a:r>
              <a:rPr lang="en-US" dirty="0" smtClean="0"/>
              <a:t>HTML </a:t>
            </a:r>
            <a:r>
              <a:rPr lang="bg-BG" dirty="0" smtClean="0"/>
              <a:t>елемент, които форматираме</a:t>
            </a:r>
            <a:endParaRPr lang="en-US" dirty="0" smtClean="0"/>
          </a:p>
          <a:p>
            <a:r>
              <a:rPr lang="bg-BG" dirty="0" smtClean="0"/>
              <a:t>Декларацията = свойство+стойност</a:t>
            </a:r>
            <a:endParaRPr lang="en-US" dirty="0" smtClean="0"/>
          </a:p>
          <a:p>
            <a:r>
              <a:rPr lang="bg-BG" dirty="0" smtClean="0"/>
              <a:t>Свойството е стилов атрибут </a:t>
            </a:r>
            <a:endParaRPr lang="en-US" dirty="0" smtClean="0"/>
          </a:p>
          <a:p>
            <a:r>
              <a:rPr lang="bg-BG" dirty="0" smtClean="0"/>
              <a:t>Всяка декларация завършва с ;, а групите с декларации се заграждат с </a:t>
            </a:r>
            <a:r>
              <a:rPr lang="en-US" dirty="0" smtClean="0"/>
              <a:t>{}</a:t>
            </a:r>
            <a:endParaRPr lang="bg-BG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 {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color:red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bg-BG" dirty="0" smtClean="0"/>
              <a:t>или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color:red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  <a:p>
            <a:r>
              <a:rPr lang="bg-BG" b="1" dirty="0" smtClean="0"/>
              <a:t>Коментари</a:t>
            </a:r>
            <a:r>
              <a:rPr lang="bg-BG" dirty="0" smtClean="0"/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/*This is a comment*/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/*This is another comment*/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color:black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font-family:arial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21118" t="50838" r="33630" b="36732"/>
          <a:stretch/>
        </p:blipFill>
        <p:spPr bwMode="auto">
          <a:xfrm>
            <a:off x="5508104" y="980728"/>
            <a:ext cx="3464213" cy="1222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364088" y="2347233"/>
            <a:ext cx="3682752" cy="453815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Пример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color:red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Font typeface="Arial" pitchFamily="34" charset="0"/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&lt;p&gt;Hello World!&lt;/p&gt;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&lt;p&gt;This paragraph is styled with CSS.&lt;/p&gt;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&lt;/html&gt;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1201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Шрифт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bg-BG" dirty="0" smtClean="0"/>
              <a:t>Трябва да се дефинира име на шрифт </a:t>
            </a:r>
            <a:r>
              <a:rPr lang="en-US" dirty="0" smtClean="0"/>
              <a:t>(</a:t>
            </a:r>
            <a:r>
              <a:rPr lang="bg-BG" dirty="0" smtClean="0"/>
              <a:t>напр</a:t>
            </a:r>
            <a:r>
              <a:rPr lang="en-US" dirty="0" smtClean="0"/>
              <a:t>. </a:t>
            </a:r>
            <a:r>
              <a:rPr lang="en-US" dirty="0" err="1" smtClean="0"/>
              <a:t>myFirstFont</a:t>
            </a:r>
            <a:r>
              <a:rPr lang="en-US" dirty="0" smtClean="0"/>
              <a:t>) </a:t>
            </a:r>
            <a:endParaRPr lang="bg-BG" dirty="0" smtClean="0"/>
          </a:p>
          <a:p>
            <a:r>
              <a:rPr lang="bg-BG" dirty="0" smtClean="0"/>
              <a:t>Трябва да се даде файла на шрифта</a:t>
            </a:r>
            <a:endParaRPr lang="en-US" dirty="0" smtClean="0"/>
          </a:p>
          <a:p>
            <a:r>
              <a:rPr lang="bg-BG" dirty="0" smtClean="0"/>
              <a:t>Винаги пишете с малки букви </a:t>
            </a:r>
            <a:r>
              <a:rPr lang="en-US" dirty="0" smtClean="0"/>
              <a:t>URL</a:t>
            </a:r>
            <a:r>
              <a:rPr lang="bg-BG" dirty="0" smtClean="0"/>
              <a:t> на шрифта ( в </a:t>
            </a:r>
            <a:r>
              <a:rPr lang="en-US" dirty="0" smtClean="0"/>
              <a:t>IE </a:t>
            </a:r>
            <a:r>
              <a:rPr lang="bg-BG" dirty="0" smtClean="0"/>
              <a:t>главните букви могат да доведат до неочакван резултат)</a:t>
            </a:r>
          </a:p>
          <a:p>
            <a:r>
              <a:rPr lang="bg-BG" dirty="0" smtClean="0"/>
              <a:t>Използването на шрифт (чрез името) за </a:t>
            </a:r>
            <a:r>
              <a:rPr lang="en-US" dirty="0" smtClean="0"/>
              <a:t>HTML </a:t>
            </a:r>
            <a:r>
              <a:rPr lang="bg-BG" dirty="0" smtClean="0"/>
              <a:t>елемент се определя в чрез свойството </a:t>
            </a:r>
            <a:r>
              <a:rPr lang="en-US" dirty="0" smtClean="0"/>
              <a:t>font-family</a:t>
            </a:r>
          </a:p>
          <a:p>
            <a:r>
              <a:rPr lang="bg-BG" b="1" dirty="0" smtClean="0"/>
              <a:t>Пример. </a:t>
            </a:r>
            <a:r>
              <a:rPr lang="bg-BG" dirty="0" smtClean="0"/>
              <a:t>Определяне на име на шрифт за елемента </a:t>
            </a:r>
            <a:r>
              <a:rPr lang="en-US" dirty="0" smtClean="0"/>
              <a:t>div </a:t>
            </a:r>
          </a:p>
          <a:p>
            <a:pPr>
              <a:buNone/>
            </a:pPr>
            <a:r>
              <a:rPr lang="en-US" dirty="0" smtClean="0">
                <a:solidFill>
                  <a:srgbClr val="C00000"/>
                </a:solidFill>
              </a:rPr>
              <a:t>@font-face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font-family</a:t>
            </a:r>
            <a:r>
              <a:rPr lang="en-US" dirty="0" smtClean="0"/>
              <a:t>: </a:t>
            </a:r>
            <a:r>
              <a:rPr lang="en-US" dirty="0" err="1" smtClean="0"/>
              <a:t>myFirstFont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>
                <a:solidFill>
                  <a:srgbClr val="C00000"/>
                </a:solidFill>
              </a:rPr>
              <a:t>src</a:t>
            </a:r>
            <a:r>
              <a:rPr lang="en-US" dirty="0" smtClean="0"/>
              <a:t>: </a:t>
            </a:r>
            <a:r>
              <a:rPr lang="en-US" dirty="0" err="1" smtClean="0"/>
              <a:t>url</a:t>
            </a:r>
            <a:r>
              <a:rPr lang="en-US" dirty="0" smtClean="0"/>
              <a:t>(</a:t>
            </a:r>
            <a:r>
              <a:rPr lang="en-US" dirty="0" err="1" smtClean="0"/>
              <a:t>sansation_light.woff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bg-BG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font-family: </a:t>
            </a:r>
            <a:r>
              <a:rPr lang="en-US" dirty="0" err="1" smtClean="0">
                <a:solidFill>
                  <a:srgbClr val="C00000"/>
                </a:solidFill>
              </a:rPr>
              <a:t>myFirstFont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Bold </a:t>
            </a:r>
            <a:r>
              <a:rPr lang="bg-BG" b="1" dirty="0" smtClean="0"/>
              <a:t>текст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bg-BG" b="1" dirty="0" smtClean="0"/>
              <a:t>Пример.</a:t>
            </a:r>
            <a:r>
              <a:rPr lang="bg-BG" dirty="0" smtClean="0"/>
              <a:t> Две правила за един шрифт:</a:t>
            </a:r>
          </a:p>
          <a:p>
            <a:pPr>
              <a:buNone/>
            </a:pPr>
            <a:r>
              <a:rPr lang="en-US" dirty="0" smtClean="0"/>
              <a:t>@font-face {</a:t>
            </a:r>
            <a:br>
              <a:rPr lang="en-US" dirty="0" smtClean="0"/>
            </a:br>
            <a:r>
              <a:rPr lang="en-US" dirty="0" smtClean="0"/>
              <a:t>    font-family: </a:t>
            </a:r>
            <a:r>
              <a:rPr lang="en-US" dirty="0" err="1" smtClean="0"/>
              <a:t>myFirstFont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src</a:t>
            </a:r>
            <a:r>
              <a:rPr lang="en-US" dirty="0" smtClean="0"/>
              <a:t>: </a:t>
            </a:r>
            <a:r>
              <a:rPr lang="en-US" dirty="0" err="1" smtClean="0"/>
              <a:t>url</a:t>
            </a:r>
            <a:r>
              <a:rPr lang="en-US" dirty="0" smtClean="0"/>
              <a:t>(</a:t>
            </a:r>
            <a:r>
              <a:rPr lang="en-US" dirty="0" err="1" smtClean="0"/>
              <a:t>sansation_light.woff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bg-BG" dirty="0" smtClean="0"/>
          </a:p>
          <a:p>
            <a:pPr>
              <a:buNone/>
            </a:pPr>
            <a:r>
              <a:rPr lang="en-US" dirty="0" smtClean="0"/>
              <a:t>@font-face {</a:t>
            </a:r>
            <a:br>
              <a:rPr lang="en-US" dirty="0" smtClean="0"/>
            </a:br>
            <a:r>
              <a:rPr lang="en-US" dirty="0" smtClean="0"/>
              <a:t>    font-family: </a:t>
            </a:r>
            <a:r>
              <a:rPr lang="en-US" dirty="0" err="1" smtClean="0"/>
              <a:t>myFirstFont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src</a:t>
            </a:r>
            <a:r>
              <a:rPr lang="en-US" dirty="0" smtClean="0"/>
              <a:t>: </a:t>
            </a:r>
            <a:r>
              <a:rPr lang="en-US" dirty="0" err="1" smtClean="0"/>
              <a:t>url</a:t>
            </a:r>
            <a:r>
              <a:rPr lang="en-US" dirty="0" smtClean="0"/>
              <a:t>(</a:t>
            </a:r>
            <a:r>
              <a:rPr lang="en-US" dirty="0" err="1" smtClean="0"/>
              <a:t>sansation_bold.woff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font-weight: bold;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</a:t>
            </a:r>
            <a:endParaRPr lang="bg-BG" dirty="0" smtClean="0"/>
          </a:p>
          <a:p>
            <a:pPr>
              <a:buNone/>
            </a:pPr>
            <a:r>
              <a:rPr lang="en-US" dirty="0" smtClean="0"/>
              <a:t> &lt;div&gt;</a:t>
            </a:r>
          </a:p>
          <a:p>
            <a:pPr>
              <a:buNone/>
            </a:pPr>
            <a:r>
              <a:rPr lang="en-US" dirty="0" smtClean="0"/>
              <a:t>With CSS3, websites can </a:t>
            </a:r>
            <a:r>
              <a:rPr lang="en-US" dirty="0" smtClean="0">
                <a:solidFill>
                  <a:srgbClr val="C00000"/>
                </a:solidFill>
              </a:rPr>
              <a:t>&lt;b&gt;finally&lt;/b&gt; </a:t>
            </a:r>
            <a:r>
              <a:rPr lang="en-US" dirty="0" smtClean="0"/>
              <a:t>use fonts other than the pre-selected "web-safe" fonts.</a:t>
            </a:r>
          </a:p>
          <a:p>
            <a:pPr>
              <a:buNone/>
            </a:pPr>
            <a:r>
              <a:rPr lang="en-US" dirty="0" smtClean="0"/>
              <a:t>&lt;/div&gt;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sansation_bold.woff</a:t>
            </a:r>
            <a:r>
              <a:rPr lang="en-US" dirty="0" smtClean="0"/>
              <a:t>" </a:t>
            </a:r>
            <a:r>
              <a:rPr lang="bg-BG" dirty="0" smtClean="0"/>
              <a:t>– шрифтов файл с </a:t>
            </a:r>
            <a:r>
              <a:rPr lang="en-US" dirty="0" smtClean="0"/>
              <a:t>bold </a:t>
            </a:r>
            <a:r>
              <a:rPr lang="bg-BG" dirty="0" smtClean="0"/>
              <a:t>символи за шрифта </a:t>
            </a:r>
            <a:r>
              <a:rPr lang="en-US" dirty="0" err="1" smtClean="0"/>
              <a:t>Sansation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489" t="16580" r="7479" b="75367"/>
          <a:stretch>
            <a:fillRect/>
          </a:stretch>
        </p:blipFill>
        <p:spPr bwMode="auto">
          <a:xfrm>
            <a:off x="4468611" y="3855595"/>
            <a:ext cx="4675389" cy="101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5496" y="-29099"/>
          <a:ext cx="9108504" cy="6914483"/>
        </p:xfrm>
        <a:graphic>
          <a:graphicData uri="http://schemas.openxmlformats.org/drawingml/2006/table">
            <a:tbl>
              <a:tblPr/>
              <a:tblGrid>
                <a:gridCol w="1413389"/>
                <a:gridCol w="1648954"/>
                <a:gridCol w="6046161"/>
              </a:tblGrid>
              <a:tr h="260649">
                <a:tc>
                  <a:txBody>
                    <a:bodyPr/>
                    <a:lstStyle/>
                    <a:p>
                      <a:r>
                        <a:rPr lang="en-US" sz="1500" dirty="0"/>
                        <a:t>Descriptor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Values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93">
                <a:tc>
                  <a:txBody>
                    <a:bodyPr/>
                    <a:lstStyle/>
                    <a:p>
                      <a:r>
                        <a:rPr lang="en-US" sz="1500" dirty="0"/>
                        <a:t>font-family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i="1"/>
                        <a:t>name</a:t>
                      </a:r>
                      <a:endParaRPr lang="en-US" sz="1500"/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Required. Defines a name for the font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1500" dirty="0" err="1"/>
                        <a:t>src</a:t>
                      </a:r>
                      <a:endParaRPr lang="en-US" sz="1500" dirty="0"/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i="1" dirty="0"/>
                        <a:t>URL</a:t>
                      </a:r>
                      <a:endParaRPr lang="en-US" sz="1500" dirty="0"/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Required. Defines the URL of the font file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538">
                <a:tc>
                  <a:txBody>
                    <a:bodyPr/>
                    <a:lstStyle/>
                    <a:p>
                      <a:r>
                        <a:rPr lang="en-US" sz="1500" dirty="0"/>
                        <a:t>font-stretch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normal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condensed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ultra-condensed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extra-condensed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semi-condensed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expanded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semi-expanded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extra-expanded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ultra-expanded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Optional. Defines how the font should be stretched. Default is "normal"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122">
                <a:tc>
                  <a:txBody>
                    <a:bodyPr/>
                    <a:lstStyle/>
                    <a:p>
                      <a:r>
                        <a:rPr lang="en-US" sz="1500" dirty="0"/>
                        <a:t>font-style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normal</a:t>
                      </a:r>
                      <a:br>
                        <a:rPr lang="en-US" sz="1500"/>
                      </a:br>
                      <a:r>
                        <a:rPr lang="en-US" sz="1500"/>
                        <a:t>italic</a:t>
                      </a:r>
                      <a:br>
                        <a:rPr lang="en-US" sz="1500"/>
                      </a:br>
                      <a:r>
                        <a:rPr lang="en-US" sz="1500"/>
                        <a:t>oblique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Optional. Defines how the font should be styled. Default is "normal"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2568">
                <a:tc>
                  <a:txBody>
                    <a:bodyPr/>
                    <a:lstStyle/>
                    <a:p>
                      <a:r>
                        <a:rPr lang="en-US" sz="1500"/>
                        <a:t>font-weight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normal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bold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100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200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300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400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500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600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700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800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900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Optional. Defines the boldness of the font. Default is "normal"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020">
                <a:tc>
                  <a:txBody>
                    <a:bodyPr/>
                    <a:lstStyle/>
                    <a:p>
                      <a:r>
                        <a:rPr lang="en-US" sz="1500"/>
                        <a:t>unicode-range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i="1"/>
                        <a:t>unicode-range</a:t>
                      </a:r>
                      <a:endParaRPr lang="en-US" sz="1500"/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Optional. Defines the range of UNICODE characters the font supports. Default is "U+0-10FFFF"</a:t>
                      </a:r>
                    </a:p>
                  </a:txBody>
                  <a:tcPr marL="39356" marR="39356" marT="19678" marB="19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Хипервръзки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6237312"/>
          </a:xfrm>
        </p:spPr>
        <p:txBody>
          <a:bodyPr>
            <a:noAutofit/>
          </a:bodyPr>
          <a:lstStyle/>
          <a:p>
            <a:r>
              <a:rPr lang="bg-BG" sz="1800" dirty="0" smtClean="0"/>
              <a:t>Връзките могат да се стилизират с всяко </a:t>
            </a:r>
            <a:r>
              <a:rPr lang="en-US" sz="1800" dirty="0" smtClean="0"/>
              <a:t>CSS</a:t>
            </a:r>
            <a:r>
              <a:rPr lang="bg-BG" sz="1800" dirty="0" smtClean="0"/>
              <a:t> свойство </a:t>
            </a:r>
            <a:r>
              <a:rPr lang="en-US" sz="1800" dirty="0" smtClean="0"/>
              <a:t>(</a:t>
            </a:r>
            <a:r>
              <a:rPr lang="bg-BG" sz="1800" dirty="0" smtClean="0"/>
              <a:t>напр</a:t>
            </a:r>
            <a:r>
              <a:rPr lang="en-US" sz="1800" dirty="0" smtClean="0"/>
              <a:t>. </a:t>
            </a:r>
            <a:r>
              <a:rPr lang="en-US" sz="1800" dirty="0"/>
              <a:t>color, font-family, background, </a:t>
            </a:r>
            <a:r>
              <a:rPr lang="bg-BG" sz="1800" dirty="0" smtClean="0"/>
              <a:t>...</a:t>
            </a:r>
            <a:r>
              <a:rPr lang="en-US" sz="1800" dirty="0" smtClean="0"/>
              <a:t>)</a:t>
            </a:r>
            <a:endParaRPr lang="en-US" sz="1800" dirty="0"/>
          </a:p>
          <a:p>
            <a:r>
              <a:rPr lang="bg-BG" sz="1800" dirty="0" smtClean="0"/>
              <a:t>Връзките могат да се стилизират в зависимост от тяхното състояние (4 вида)</a:t>
            </a:r>
            <a:r>
              <a:rPr lang="en-US" sz="1800" dirty="0" smtClean="0"/>
              <a:t>: </a:t>
            </a:r>
            <a:endParaRPr lang="en-US" sz="1800" dirty="0"/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a:link </a:t>
            </a:r>
            <a:r>
              <a:rPr lang="en-US" sz="1400" dirty="0" smtClean="0"/>
              <a:t>– </a:t>
            </a:r>
            <a:r>
              <a:rPr lang="bg-BG" sz="1400" dirty="0" smtClean="0"/>
              <a:t>нормална, непосетена</a:t>
            </a:r>
            <a:endParaRPr lang="en-US" sz="1400" dirty="0"/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a:visited </a:t>
            </a:r>
            <a:r>
              <a:rPr lang="en-US" sz="1400" dirty="0"/>
              <a:t>- </a:t>
            </a:r>
            <a:r>
              <a:rPr lang="bg-BG" sz="1400" dirty="0" smtClean="0"/>
              <a:t>посетена</a:t>
            </a:r>
            <a:endParaRPr lang="en-US" sz="1400" dirty="0"/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a:hover</a:t>
            </a:r>
            <a:r>
              <a:rPr lang="en-US" sz="1400" dirty="0"/>
              <a:t> - </a:t>
            </a:r>
            <a:r>
              <a:rPr lang="bg-BG" sz="1400" dirty="0" smtClean="0"/>
              <a:t>посочена</a:t>
            </a:r>
            <a:endParaRPr lang="en-US" sz="1400" dirty="0"/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a:active</a:t>
            </a:r>
            <a:r>
              <a:rPr lang="en-US" sz="1400" dirty="0"/>
              <a:t> </a:t>
            </a:r>
            <a:r>
              <a:rPr lang="en-US" sz="1400" dirty="0" smtClean="0"/>
              <a:t>– </a:t>
            </a:r>
            <a:r>
              <a:rPr lang="bg-BG" sz="1400" dirty="0" smtClean="0"/>
              <a:t>кликвана в момента</a:t>
            </a:r>
            <a:endParaRPr lang="en-US" sz="14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a:link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{color:#FF0000;}      /* unvisited link */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a:visited {color:#00FF00;}  /* visited link */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a:hover {color:#FF00FF;}  /* mouse over link */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a:active {color:#0000FF;}  /* selected link */ </a:t>
            </a:r>
          </a:p>
          <a:p>
            <a:r>
              <a:rPr lang="bg-BG" sz="1800" dirty="0" smtClean="0"/>
              <a:t>Когато се дават стилове за няколко връзки се спазват следните правила:</a:t>
            </a:r>
          </a:p>
          <a:p>
            <a:r>
              <a:rPr lang="en-US" sz="1800" dirty="0" smtClean="0"/>
              <a:t>a:hover </a:t>
            </a:r>
            <a:r>
              <a:rPr lang="bg-BG" sz="1800" dirty="0" smtClean="0"/>
              <a:t>трябва да е след </a:t>
            </a:r>
            <a:r>
              <a:rPr lang="en-US" sz="1800" dirty="0" smtClean="0"/>
              <a:t>a:link </a:t>
            </a:r>
            <a:r>
              <a:rPr lang="bg-BG" sz="1800" dirty="0" smtClean="0"/>
              <a:t>и </a:t>
            </a:r>
            <a:r>
              <a:rPr lang="en-US" sz="1800" dirty="0" smtClean="0"/>
              <a:t>a:visited</a:t>
            </a:r>
            <a:endParaRPr lang="en-US" sz="1800" dirty="0"/>
          </a:p>
          <a:p>
            <a:r>
              <a:rPr lang="en-US" sz="1800" dirty="0"/>
              <a:t>a:active </a:t>
            </a:r>
            <a:r>
              <a:rPr lang="bg-BG" sz="1800" dirty="0" smtClean="0"/>
              <a:t>трябва да е след </a:t>
            </a:r>
            <a:r>
              <a:rPr lang="en-US" sz="1800" dirty="0" smtClean="0"/>
              <a:t>a:hover</a:t>
            </a:r>
            <a:endParaRPr lang="en-US" sz="1800" dirty="0"/>
          </a:p>
          <a:p>
            <a:r>
              <a:rPr lang="en-US" sz="1800" b="1" dirty="0" smtClean="0"/>
              <a:t>text-decoration</a:t>
            </a:r>
            <a:r>
              <a:rPr lang="en-US" sz="1800" dirty="0" smtClean="0"/>
              <a:t> </a:t>
            </a:r>
            <a:r>
              <a:rPr lang="bg-BG" sz="1800" dirty="0" smtClean="0"/>
              <a:t>– премахва подчертаването на връзките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a:link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text-decoration:none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a:hover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text-decoration:underline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800" b="1" dirty="0" smtClean="0"/>
              <a:t>background-color</a:t>
            </a:r>
            <a:r>
              <a:rPr lang="en-US" sz="1800" dirty="0" smtClean="0"/>
              <a:t> </a:t>
            </a:r>
            <a:r>
              <a:rPr lang="bg-BG" sz="1800" dirty="0" smtClean="0"/>
              <a:t>– определя цвета на фона на връзката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a:link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{background-color:#B2FF99;}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a:visited {background-color:#FFFF85;}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341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088" y="274638"/>
            <a:ext cx="3322712" cy="1143000"/>
          </a:xfrm>
        </p:spPr>
        <p:txBody>
          <a:bodyPr/>
          <a:lstStyle/>
          <a:p>
            <a:r>
              <a:rPr lang="bg-BG" dirty="0" smtClean="0"/>
              <a:t>Пример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6868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head&gt;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a.one:link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{color:#ff0000;}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a.one:visited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{color:#0000ff;}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a.one:hover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{color:#ffcc00;}</a:t>
            </a: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a.two:link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{color:#ff0000;}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a.two:visited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{color:#0000ff;}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a.two:hover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{font-size:150%;}</a:t>
            </a: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a.three:link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{color:#ff0000;}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a.three:visited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{color:#0000ff;}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a.three:hover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{background:#66ff66;}</a:t>
            </a: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a.four:link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{color:#ff0000;}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a.four:visited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{color:#0000ff;}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a.four:hover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font-family:monospace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a.five:link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{color:#ff0000;text-decoration:none;}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a.five:visited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{color:#0000ff;text-decoration:none;}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a.five:hover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text-decoration:underline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body&gt;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&lt;p&gt;Mouse over the links to see them change layout.&lt;/p&gt;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p&gt;&lt;b&gt;&lt;a class="one"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="default.asp" target="_blank"&gt;This link changes color&lt;/a&gt;&lt;/b&gt;&lt;/p&gt;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&lt;p&gt;&lt;b&gt;&lt;a class="two"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="default.asp" target="_blank"&gt;This link changes font-size&lt;/a&gt;&lt;/b&gt;&lt;/p&gt;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&lt;p&gt;&lt;b&gt;&lt;a class="three"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="default.asp" target="_blank"&gt;This link changes background-color&lt;/a&gt;&lt;/b&gt;&lt;/p&gt;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&lt;p&gt;&lt;b&gt;&lt;a class="four"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="default.asp" target="_blank"&gt;This link changes font-family&lt;/a&gt;&lt;/b&gt;&lt;/p&gt;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&lt;p&gt;&lt;b&gt;&lt;a class="five"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="default.asp" target="_blank"&gt;This link changes text-decoration&lt;/a&gt;&lt;/b&gt;&lt;/p&gt;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&lt;/body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546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 smtClean="0"/>
              <a:t>Хипервръзка като </a:t>
            </a:r>
            <a:r>
              <a:rPr lang="en-US" dirty="0" smtClean="0"/>
              <a:t>box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a:link,a:visited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color:#FFFFFF;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background-color:#98bf21;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width:120px;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padding:4px;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text-decoration:none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a:hover,a:active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background-color:#7A991A;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body&gt;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="default.asp" target="_blank"&gt;This is a link&lt;/a&gt;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&lt;/html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51398" t="19693" r="37652" b="76117"/>
          <a:stretch/>
        </p:blipFill>
        <p:spPr bwMode="auto">
          <a:xfrm>
            <a:off x="7236296" y="1556792"/>
            <a:ext cx="1739231" cy="672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24215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Списъци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bg-BG" sz="1800" dirty="0" smtClean="0"/>
              <a:t>Поставяне на различни маркери (вкл. и изображения) на елементите на подредените и неподредените списъци </a:t>
            </a:r>
          </a:p>
          <a:p>
            <a:r>
              <a:rPr lang="en-US" sz="1800" b="1" dirty="0" smtClean="0">
                <a:solidFill>
                  <a:srgbClr val="C00000"/>
                </a:solidFill>
              </a:rPr>
              <a:t>list-style-type</a:t>
            </a:r>
            <a:r>
              <a:rPr lang="bg-BG" sz="1800" b="1" dirty="0" smtClean="0"/>
              <a:t> </a:t>
            </a:r>
            <a:r>
              <a:rPr lang="bg-BG" sz="1800" dirty="0" smtClean="0"/>
              <a:t>– тип на маркера</a:t>
            </a:r>
            <a:r>
              <a:rPr lang="en-US" sz="1800" dirty="0" smtClean="0"/>
              <a:t>: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ul.a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{list-style-type: circle;}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ul.b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{list-style-type: square;}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ol.c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{list-style-type: upper-roman;}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ol.d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{list-style-type: lower-alpha;}</a:t>
            </a:r>
          </a:p>
          <a:p>
            <a:r>
              <a:rPr lang="en-US" sz="1800" b="1" dirty="0" smtClean="0">
                <a:solidFill>
                  <a:srgbClr val="C00000"/>
                </a:solidFill>
              </a:rPr>
              <a:t>list-style-image</a:t>
            </a:r>
            <a:r>
              <a:rPr lang="en-US" sz="1800" dirty="0" smtClean="0"/>
              <a:t> </a:t>
            </a:r>
            <a:r>
              <a:rPr lang="bg-BG" sz="1800" dirty="0" smtClean="0"/>
              <a:t>за дефиниране на изображение като маркер</a:t>
            </a:r>
            <a:r>
              <a:rPr lang="en-US" sz="1800" dirty="0" smtClean="0"/>
              <a:t>: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list-style-image: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('sqpurple.gif');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1800" dirty="0" smtClean="0"/>
              <a:t>Маркерите в различните браузъри не се показват по един и същи начин </a:t>
            </a:r>
          </a:p>
          <a:p>
            <a:r>
              <a:rPr lang="en-US" sz="1800" dirty="0" smtClean="0"/>
              <a:t>IE </a:t>
            </a:r>
            <a:r>
              <a:rPr lang="bg-BG" sz="1800" dirty="0" smtClean="0"/>
              <a:t>и </a:t>
            </a:r>
            <a:r>
              <a:rPr lang="en-US" sz="1800" dirty="0" smtClean="0"/>
              <a:t>Opera </a:t>
            </a:r>
            <a:r>
              <a:rPr lang="bg-BG" sz="1800" dirty="0" smtClean="0"/>
              <a:t>ще показват малко по-големи маркери от </a:t>
            </a:r>
            <a:r>
              <a:rPr lang="en-US" sz="1800" dirty="0" smtClean="0"/>
              <a:t>Firefox</a:t>
            </a:r>
            <a:r>
              <a:rPr lang="en-US" sz="1800" dirty="0"/>
              <a:t>, </a:t>
            </a:r>
            <a:r>
              <a:rPr lang="en-US" sz="1800" dirty="0" smtClean="0"/>
              <a:t>Chrome</a:t>
            </a:r>
            <a:r>
              <a:rPr lang="bg-BG" sz="1800" dirty="0" smtClean="0"/>
              <a:t> и </a:t>
            </a:r>
            <a:r>
              <a:rPr lang="en-US" sz="1800" dirty="0" smtClean="0"/>
              <a:t>Safari</a:t>
            </a:r>
            <a:endParaRPr lang="en-US" sz="1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510" t="20810" r="33629" b="43017"/>
          <a:stretch/>
        </p:blipFill>
        <p:spPr bwMode="auto">
          <a:xfrm>
            <a:off x="7524328" y="1268760"/>
            <a:ext cx="1224136" cy="2232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28002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Списъци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bg-BG" sz="1800" dirty="0" smtClean="0"/>
              <a:t>Второ решение за показване на маркерите по един и същи начин във всички браузъри:</a:t>
            </a:r>
            <a:endParaRPr lang="en-US" sz="1800" dirty="0"/>
          </a:p>
          <a:p>
            <a:pPr marL="0" indent="0">
              <a:buNone/>
            </a:pP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list-style-type: none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 - изтрива маркерите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padding: 0px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- за </a:t>
            </a:r>
            <a:r>
              <a:rPr lang="bg-BG" sz="1600" dirty="0">
                <a:solidFill>
                  <a:schemeClr val="tx2">
                    <a:lumMod val="75000"/>
                  </a:schemeClr>
                </a:solidFill>
              </a:rPr>
              <a:t>съвместимост 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между браузърите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margin: 0px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600" dirty="0">
                <a:solidFill>
                  <a:schemeClr val="tx2">
                    <a:lumMod val="75000"/>
                  </a:schemeClr>
                </a:solidFill>
              </a:rPr>
              <a:t> - за съвместимост между браузърите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li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background-image: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(sqpurple.gif);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background-repeat: no-repeat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 - изображението се показва веднъж без повторение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background-position: 0px 5px; 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- позиция на изображението (ляво 0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 и долу 5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padding-left: 14px; 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 - позиция на текста в списъка от ляво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14px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1800" b="1" dirty="0" smtClean="0"/>
              <a:t>Shorthand property</a:t>
            </a:r>
            <a:r>
              <a:rPr lang="bg-BG" sz="1800" b="1" dirty="0" smtClean="0"/>
              <a:t> </a:t>
            </a:r>
            <a:r>
              <a:rPr lang="bg-BG" sz="1800" dirty="0" smtClean="0"/>
              <a:t>(всички свойства в едно)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list-style 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list-style: square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("sqpurple.gif");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1800" dirty="0" smtClean="0"/>
              <a:t>Редът на свойствата трябва да бъде:</a:t>
            </a:r>
            <a:endParaRPr lang="en-US" sz="1800" dirty="0"/>
          </a:p>
          <a:p>
            <a:pPr lvl="1"/>
            <a:r>
              <a:rPr lang="en-US" sz="1400" dirty="0"/>
              <a:t>list-style-type</a:t>
            </a:r>
          </a:p>
          <a:p>
            <a:pPr lvl="1"/>
            <a:r>
              <a:rPr lang="en-US" sz="1400" dirty="0"/>
              <a:t>list-style-position </a:t>
            </a:r>
            <a:r>
              <a:rPr lang="bg-BG" sz="1400" dirty="0" smtClean="0"/>
              <a:t>(маркерите са в или извън съдържанието))</a:t>
            </a:r>
          </a:p>
          <a:p>
            <a:pPr lvl="1"/>
            <a:r>
              <a:rPr lang="en-US" sz="1400" dirty="0" smtClean="0"/>
              <a:t>list-style-image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37</a:t>
            </a:fld>
            <a:endParaRPr lang="bg-BG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17191" t="63740" r="62891" b="17872"/>
          <a:stretch/>
        </p:blipFill>
        <p:spPr bwMode="auto">
          <a:xfrm>
            <a:off x="6516216" y="4725144"/>
            <a:ext cx="2157899" cy="1728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2694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Таблици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686800" cy="6453336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 smtClean="0"/>
              <a:t>Рамки на таблици</a:t>
            </a:r>
            <a:endParaRPr lang="en-US" sz="7200" b="1" dirty="0"/>
          </a:p>
          <a:p>
            <a:r>
              <a:rPr lang="bg-BG" sz="7200" dirty="0" smtClean="0"/>
              <a:t>Чрез свойството </a:t>
            </a:r>
            <a:r>
              <a:rPr lang="en-US" sz="7200" dirty="0" smtClean="0">
                <a:solidFill>
                  <a:srgbClr val="C00000"/>
                </a:solidFill>
              </a:rPr>
              <a:t>border</a:t>
            </a:r>
            <a:endParaRPr lang="en-US" sz="7200" dirty="0">
              <a:solidFill>
                <a:srgbClr val="C00000"/>
              </a:solidFill>
            </a:endParaRPr>
          </a:p>
          <a:p>
            <a:r>
              <a:rPr lang="bg-BG" sz="7200" dirty="0"/>
              <a:t>Черна рамка за </a:t>
            </a:r>
            <a:r>
              <a:rPr lang="bg-BG" sz="7200" dirty="0" smtClean="0"/>
              <a:t>елементите </a:t>
            </a:r>
            <a:r>
              <a:rPr lang="en-US" sz="7200" dirty="0" smtClean="0"/>
              <a:t>table</a:t>
            </a:r>
            <a:r>
              <a:rPr lang="en-US" sz="7200" dirty="0"/>
              <a:t>, </a:t>
            </a:r>
            <a:r>
              <a:rPr lang="en-US" sz="7200" dirty="0" err="1" smtClean="0"/>
              <a:t>th</a:t>
            </a:r>
            <a:r>
              <a:rPr lang="bg-BG" sz="7200" dirty="0" smtClean="0"/>
              <a:t> и </a:t>
            </a:r>
            <a:r>
              <a:rPr lang="en-US" sz="7200" dirty="0" smtClean="0"/>
              <a:t>td:</a:t>
            </a:r>
            <a:endParaRPr lang="en-US" sz="7200" dirty="0"/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, td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border: 1px solid black;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 smtClean="0"/>
              <a:t>Получава се двойна рамка, защото и </a:t>
            </a:r>
            <a:r>
              <a:rPr lang="en-US" sz="7200" dirty="0"/>
              <a:t>table </a:t>
            </a:r>
            <a:r>
              <a:rPr lang="bg-BG" sz="7200" dirty="0" smtClean="0"/>
              <a:t>и </a:t>
            </a:r>
            <a:r>
              <a:rPr lang="en-US" sz="7200" dirty="0" err="1" smtClean="0"/>
              <a:t>th</a:t>
            </a:r>
            <a:r>
              <a:rPr lang="en-US" sz="7200" dirty="0" smtClean="0"/>
              <a:t>/td </a:t>
            </a:r>
            <a:r>
              <a:rPr lang="bg-BG" sz="7200" dirty="0" smtClean="0"/>
              <a:t>имат отделни рамки</a:t>
            </a:r>
          </a:p>
          <a:p>
            <a:r>
              <a:rPr lang="bg-BG" sz="7200" dirty="0" smtClean="0"/>
              <a:t>За единична рамка се използва свойството </a:t>
            </a:r>
            <a:r>
              <a:rPr lang="en-US" sz="7200" dirty="0" smtClean="0">
                <a:solidFill>
                  <a:srgbClr val="C00000"/>
                </a:solidFill>
              </a:rPr>
              <a:t>border-collapse</a:t>
            </a:r>
            <a:endParaRPr lang="en-US" sz="7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border-collapse:collapse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table,th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, td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border: 1px solid black;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b="1" dirty="0" smtClean="0"/>
              <a:t>Ширина и височина на таблица</a:t>
            </a:r>
            <a:endParaRPr lang="en-US" sz="7200" b="1" dirty="0"/>
          </a:p>
          <a:p>
            <a:r>
              <a:rPr lang="bg-BG" sz="7200" dirty="0" smtClean="0"/>
              <a:t>Чрез свойствата </a:t>
            </a:r>
            <a:r>
              <a:rPr lang="en-US" sz="7200" dirty="0" smtClean="0">
                <a:solidFill>
                  <a:srgbClr val="C00000"/>
                </a:solidFill>
              </a:rPr>
              <a:t>width</a:t>
            </a:r>
            <a:r>
              <a:rPr lang="en-US" sz="7200" dirty="0" smtClean="0"/>
              <a:t> </a:t>
            </a:r>
            <a:r>
              <a:rPr lang="bg-BG" sz="7200" dirty="0" smtClean="0"/>
              <a:t>и </a:t>
            </a:r>
            <a:r>
              <a:rPr lang="en-US" sz="7200" dirty="0" smtClean="0">
                <a:solidFill>
                  <a:srgbClr val="C00000"/>
                </a:solidFill>
              </a:rPr>
              <a:t>height</a:t>
            </a:r>
            <a:endParaRPr lang="en-US" sz="7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table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width:100%;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height:50px;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51510" t="19832" r="35752" b="71089"/>
          <a:stretch/>
        </p:blipFill>
        <p:spPr bwMode="auto">
          <a:xfrm>
            <a:off x="6588224" y="332656"/>
            <a:ext cx="1440160" cy="1433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/>
          <a:srcRect l="51510" t="19832" r="36311" b="72207"/>
          <a:stretch/>
        </p:blipFill>
        <p:spPr bwMode="auto">
          <a:xfrm>
            <a:off x="6220449" y="2852936"/>
            <a:ext cx="2007022" cy="15516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3713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8614"/>
            <a:ext cx="8219256" cy="56207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Таблици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6012160" cy="6165304"/>
          </a:xfrm>
        </p:spPr>
        <p:txBody>
          <a:bodyPr>
            <a:normAutofit lnSpcReduction="10000"/>
          </a:bodyPr>
          <a:lstStyle/>
          <a:p>
            <a:r>
              <a:rPr lang="bg-BG" sz="1800" b="1" dirty="0" smtClean="0"/>
              <a:t>Подравняване </a:t>
            </a:r>
            <a:r>
              <a:rPr lang="bg-BG" sz="1800" b="1" dirty="0"/>
              <a:t>на текст в таблица </a:t>
            </a:r>
            <a:endParaRPr lang="bg-BG" sz="1800" b="1" dirty="0" smtClean="0"/>
          </a:p>
          <a:p>
            <a:r>
              <a:rPr lang="bg-BG" sz="1800" dirty="0" smtClean="0"/>
              <a:t>Чрез свойствата </a:t>
            </a:r>
            <a:r>
              <a:rPr lang="en-US" sz="1800" dirty="0" smtClean="0">
                <a:solidFill>
                  <a:srgbClr val="C00000"/>
                </a:solidFill>
              </a:rPr>
              <a:t>text-align </a:t>
            </a:r>
            <a:r>
              <a:rPr lang="bg-BG" sz="1800" dirty="0" smtClean="0"/>
              <a:t>(за хоризонтално подравняване: </a:t>
            </a:r>
            <a:r>
              <a:rPr lang="en-US" sz="1800" dirty="0" smtClean="0"/>
              <a:t>left</a:t>
            </a:r>
            <a:r>
              <a:rPr lang="en-US" sz="1800" dirty="0"/>
              <a:t>, </a:t>
            </a:r>
            <a:r>
              <a:rPr lang="en-US" sz="1800" dirty="0" smtClean="0"/>
              <a:t>right </a:t>
            </a:r>
            <a:r>
              <a:rPr lang="bg-BG" sz="1800" dirty="0" smtClean="0"/>
              <a:t>или </a:t>
            </a:r>
            <a:r>
              <a:rPr lang="en-US" sz="1800" dirty="0" smtClean="0"/>
              <a:t>center</a:t>
            </a:r>
            <a:r>
              <a:rPr lang="bg-BG" sz="1800" dirty="0" smtClean="0"/>
              <a:t>) и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vertical-align</a:t>
            </a:r>
            <a:r>
              <a:rPr lang="bg-BG" sz="1800" dirty="0" smtClean="0"/>
              <a:t> (за вертикално подравняване: </a:t>
            </a:r>
            <a:r>
              <a:rPr lang="en-US" sz="1800" dirty="0"/>
              <a:t>top, </a:t>
            </a:r>
            <a:r>
              <a:rPr lang="en-US" sz="1800" dirty="0" smtClean="0"/>
              <a:t>bottom </a:t>
            </a:r>
            <a:r>
              <a:rPr lang="bg-BG" sz="1800" dirty="0" smtClean="0"/>
              <a:t>или </a:t>
            </a:r>
            <a:r>
              <a:rPr lang="en-US" sz="1800" dirty="0" smtClean="0"/>
              <a:t>middle</a:t>
            </a:r>
            <a:r>
              <a:rPr lang="bg-BG" sz="1800" dirty="0" smtClean="0"/>
              <a:t>)</a:t>
            </a:r>
            <a:r>
              <a:rPr lang="en-US" sz="1800" dirty="0" smtClean="0"/>
              <a:t> 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td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text-align:right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td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height:50px;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vertical-align:bottom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1800" b="1" dirty="0" smtClean="0"/>
              <a:t>Разстояние между рамката и съдържанието на таблицата</a:t>
            </a:r>
            <a:endParaRPr lang="en-US" sz="1800" b="1" dirty="0"/>
          </a:p>
          <a:p>
            <a:r>
              <a:rPr lang="bg-BG" sz="1800" dirty="0" smtClean="0"/>
              <a:t>Чрез свойствата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padding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padding-top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padding-bottom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padding-left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padding-right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на </a:t>
            </a:r>
            <a:r>
              <a:rPr lang="en-US" sz="1800" dirty="0" smtClean="0"/>
              <a:t>td </a:t>
            </a:r>
            <a:r>
              <a:rPr lang="bg-BG" sz="1800" dirty="0" smtClean="0"/>
              <a:t>и</a:t>
            </a:r>
            <a:r>
              <a:rPr lang="en-US" sz="1800" dirty="0" smtClean="0"/>
              <a:t> </a:t>
            </a:r>
            <a:r>
              <a:rPr lang="en-US" sz="1800" dirty="0" err="1"/>
              <a:t>th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td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padding:15px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или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padding:3px 7px 2px 7px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top, right, bottom, left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bg-BG" sz="1800" dirty="0" smtClean="0"/>
              <a:t>или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padding:10px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5px 15px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или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padding-top:5px;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39</a:t>
            </a:fld>
            <a:endParaRPr lang="bg-BG"/>
          </a:p>
        </p:txBody>
      </p:sp>
      <p:sp>
        <p:nvSpPr>
          <p:cNvPr id="5" name="Rectangle 4"/>
          <p:cNvSpPr/>
          <p:nvPr/>
        </p:nvSpPr>
        <p:spPr>
          <a:xfrm>
            <a:off x="6012160" y="388167"/>
            <a:ext cx="313184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padding:10px 5px 15px 20px;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top padding is 10px</a:t>
            </a:r>
          </a:p>
          <a:p>
            <a:pPr lvl="1"/>
            <a:r>
              <a:rPr lang="en-US" dirty="0"/>
              <a:t>right padding is 5px</a:t>
            </a:r>
          </a:p>
          <a:p>
            <a:pPr lvl="1"/>
            <a:r>
              <a:rPr lang="en-US" dirty="0"/>
              <a:t>bottom padding is 15px</a:t>
            </a:r>
          </a:p>
          <a:p>
            <a:pPr lvl="1"/>
            <a:r>
              <a:rPr lang="en-US" dirty="0"/>
              <a:t>left padding is 20px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b="1" dirty="0"/>
              <a:t>padding:10px 5px 15px;</a:t>
            </a:r>
            <a:endParaRPr lang="en-US" dirty="0"/>
          </a:p>
          <a:p>
            <a:pPr lvl="1"/>
            <a:r>
              <a:rPr lang="en-US" dirty="0"/>
              <a:t>top padding is 10px</a:t>
            </a:r>
          </a:p>
          <a:p>
            <a:pPr lvl="1"/>
            <a:r>
              <a:rPr lang="en-US" dirty="0"/>
              <a:t>right and left padding are 5px</a:t>
            </a:r>
          </a:p>
          <a:p>
            <a:pPr lvl="1"/>
            <a:r>
              <a:rPr lang="en-US" dirty="0"/>
              <a:t>bottom padding is 15px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b="1" dirty="0"/>
              <a:t>padding:10px 5px;</a:t>
            </a:r>
            <a:endParaRPr lang="en-US" dirty="0"/>
          </a:p>
          <a:p>
            <a:pPr lvl="1"/>
            <a:r>
              <a:rPr lang="en-US" dirty="0"/>
              <a:t>top and bottom padding are 10px</a:t>
            </a:r>
          </a:p>
          <a:p>
            <a:pPr lvl="1"/>
            <a:r>
              <a:rPr lang="en-US" dirty="0"/>
              <a:t>right and left padding are 5px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b="1" dirty="0"/>
              <a:t>padding:10px;</a:t>
            </a:r>
            <a:endParaRPr lang="en-US" dirty="0"/>
          </a:p>
          <a:p>
            <a:pPr lvl="1"/>
            <a:r>
              <a:rPr lang="en-US" dirty="0"/>
              <a:t>all four paddings are 10px</a:t>
            </a:r>
          </a:p>
        </p:txBody>
      </p:sp>
    </p:spTree>
    <p:extLst>
      <p:ext uri="{BB962C8B-B14F-4D97-AF65-F5344CB8AC3E}">
        <p14:creationId xmlns:p14="http://schemas.microsoft.com/office/powerpoint/2010/main" xmlns="" val="327339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Собствени селектори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64533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id </a:t>
            </a:r>
            <a:r>
              <a:rPr lang="bg-BG" sz="1600" b="1" dirty="0" smtClean="0"/>
              <a:t>селектор</a:t>
            </a:r>
            <a:endParaRPr lang="en-US" sz="1600" b="1" dirty="0" smtClean="0"/>
          </a:p>
          <a:p>
            <a:r>
              <a:rPr lang="bg-BG" sz="1600" dirty="0" smtClean="0"/>
              <a:t>Използва се за да определи стил за единичен уникален елемент</a:t>
            </a:r>
            <a:endParaRPr lang="en-US" sz="1600" dirty="0" smtClean="0"/>
          </a:p>
          <a:p>
            <a:r>
              <a:rPr lang="bg-BG" sz="1600" dirty="0" smtClean="0"/>
              <a:t>Използва атрибута </a:t>
            </a:r>
            <a:r>
              <a:rPr lang="en-US" sz="1600" dirty="0" smtClean="0"/>
              <a:t>id </a:t>
            </a:r>
            <a:r>
              <a:rPr lang="bg-BG" sz="1600" dirty="0" smtClean="0"/>
              <a:t>на </a:t>
            </a:r>
            <a:r>
              <a:rPr lang="en-US" sz="1600" dirty="0" smtClean="0"/>
              <a:t>HTML </a:t>
            </a:r>
            <a:r>
              <a:rPr lang="bg-BG" sz="1600" dirty="0" smtClean="0"/>
              <a:t>елемента с </a:t>
            </a:r>
            <a:r>
              <a:rPr lang="en-US" sz="1600" dirty="0" smtClean="0"/>
              <a:t>"#"</a:t>
            </a:r>
          </a:p>
          <a:p>
            <a:r>
              <a:rPr lang="bg-BG" sz="1600" dirty="0" smtClean="0"/>
              <a:t>Стил приложим за елемент с </a:t>
            </a:r>
            <a:r>
              <a:rPr lang="en-US" sz="1600" dirty="0" smtClean="0"/>
              <a:t>id="para1":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#para1</a:t>
            </a:r>
            <a:br>
              <a:rPr lang="en-US" sz="1600" dirty="0" smtClean="0">
                <a:solidFill>
                  <a:srgbClr val="C00000"/>
                </a:solidFill>
              </a:rPr>
            </a:b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color:red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} </a:t>
            </a:r>
            <a:endParaRPr lang="bg-BG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&lt;p id="para1"&gt;Hello World!&lt;/p&gt;</a:t>
            </a:r>
          </a:p>
          <a:p>
            <a:r>
              <a:rPr lang="bg-BG" sz="1600" dirty="0" smtClean="0"/>
              <a:t>Името да не започва с число заради </a:t>
            </a:r>
            <a:r>
              <a:rPr lang="en-US" sz="1600" dirty="0" smtClean="0"/>
              <a:t>Mozilla/Firefox.</a:t>
            </a:r>
          </a:p>
          <a:p>
            <a:pPr marL="0" indent="0">
              <a:buNone/>
            </a:pPr>
            <a:r>
              <a:rPr lang="en-US" sz="1600" b="1" dirty="0" smtClean="0"/>
              <a:t>class </a:t>
            </a:r>
            <a:r>
              <a:rPr lang="bg-BG" sz="1600" b="1" dirty="0" smtClean="0"/>
              <a:t>селектор</a:t>
            </a:r>
            <a:endParaRPr lang="en-US" sz="1600" b="1" dirty="0" smtClean="0"/>
          </a:p>
          <a:p>
            <a:r>
              <a:rPr lang="bg-BG" sz="1600" dirty="0" smtClean="0"/>
              <a:t>Използва се за да определи стил за група от елементи</a:t>
            </a:r>
          </a:p>
          <a:p>
            <a:r>
              <a:rPr lang="bg-BG" sz="1600" dirty="0" smtClean="0"/>
              <a:t>Използва </a:t>
            </a:r>
            <a:r>
              <a:rPr lang="en-US" sz="1600" dirty="0" smtClean="0"/>
              <a:t>HTML </a:t>
            </a:r>
            <a:r>
              <a:rPr lang="bg-BG" sz="1600" dirty="0" smtClean="0"/>
              <a:t>атрибута </a:t>
            </a:r>
            <a:r>
              <a:rPr lang="en-US" sz="1600" dirty="0" smtClean="0"/>
              <a:t>class </a:t>
            </a:r>
            <a:r>
              <a:rPr lang="bg-BG" sz="1600" dirty="0" smtClean="0"/>
              <a:t>и се дефинира с </a:t>
            </a:r>
            <a:r>
              <a:rPr lang="en-US" sz="1600" dirty="0" smtClean="0"/>
              <a:t>"."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.center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;} </a:t>
            </a:r>
            <a:endParaRPr lang="bg-BG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&lt;h1 class="center"&gt;Center-aligned heading&lt;/h1&gt;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&lt;p class="center"&gt;Center-aligned paragraph.&lt;/p&gt;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600" dirty="0" smtClean="0"/>
              <a:t>Може да се специфицира само определени елементи да приемат този стил (напр. само </a:t>
            </a:r>
            <a:r>
              <a:rPr lang="en-US" sz="1600" dirty="0" smtClean="0"/>
              <a:t>p</a:t>
            </a:r>
            <a:r>
              <a:rPr lang="bg-BG" sz="1600" dirty="0" smtClean="0"/>
              <a:t> елементите)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C00000"/>
                </a:solidFill>
              </a:rPr>
              <a:t>p.center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;} </a:t>
            </a:r>
            <a:endParaRPr lang="bg-BG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&lt;h1 class="center"&gt;This heading will not be affected&lt;/h1&gt;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&lt;p class="center"&gt;This paragraph will be center-aligned.&lt;/p&gt; </a:t>
            </a: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600" dirty="0" smtClean="0"/>
              <a:t>Не започвайте името с число, защото ще работи само в </a:t>
            </a:r>
            <a:r>
              <a:rPr lang="en-US" sz="1600" dirty="0" smtClean="0"/>
              <a:t>Internet Explorer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8140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Таблици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bg-BG" b="1" dirty="0"/>
              <a:t>Цвят на таблицата</a:t>
            </a:r>
            <a:endParaRPr lang="en-US" b="1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table, td,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solid green;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background-color:green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color:white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b="1" dirty="0" smtClean="0"/>
              <a:t>Заглавие на таблица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caption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dirty="0" err="1">
                <a:solidFill>
                  <a:srgbClr val="C00000"/>
                </a:solidFill>
              </a:rPr>
              <a:t>caption-side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:bottom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style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 border="1"&gt;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&lt;caption&gt;Table 1.1 Customers&lt;/caption&gt;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...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40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83001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Множество </a:t>
            </a:r>
            <a:r>
              <a:rPr lang="bg-BG" dirty="0" smtClean="0"/>
              <a:t>колони (</a:t>
            </a:r>
            <a:r>
              <a:rPr lang="en-US" dirty="0" smtClean="0"/>
              <a:t>CSS3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733256"/>
          </a:xfrm>
        </p:spPr>
        <p:txBody>
          <a:bodyPr>
            <a:normAutofit fontScale="62500" lnSpcReduction="20000"/>
          </a:bodyPr>
          <a:lstStyle/>
          <a:p>
            <a:r>
              <a:rPr lang="bg-BG" dirty="0" smtClean="0"/>
              <a:t>Като вестник</a:t>
            </a:r>
          </a:p>
          <a:p>
            <a:r>
              <a:rPr lang="bg-BG" dirty="0" smtClean="0"/>
              <a:t>Чрез свойствата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column-count</a:t>
            </a:r>
            <a:r>
              <a:rPr lang="bg-BG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column-gap</a:t>
            </a:r>
            <a:r>
              <a:rPr lang="bg-BG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column-rule</a:t>
            </a:r>
            <a:endParaRPr lang="bg-BG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column-count</a:t>
            </a:r>
            <a:r>
              <a:rPr lang="en-US" dirty="0" smtClean="0"/>
              <a:t> </a:t>
            </a:r>
            <a:r>
              <a:rPr lang="bg-BG" dirty="0" smtClean="0"/>
              <a:t>– определя броя на колоните на елемента</a:t>
            </a:r>
            <a:endParaRPr lang="en-US" dirty="0" smtClean="0"/>
          </a:p>
          <a:p>
            <a:r>
              <a:rPr lang="bg-BG" b="1" dirty="0" smtClean="0"/>
              <a:t>Пример. </a:t>
            </a:r>
            <a:r>
              <a:rPr lang="bg-BG" dirty="0" smtClean="0"/>
              <a:t>Разделяне на текста в </a:t>
            </a:r>
            <a:r>
              <a:rPr lang="en-US" dirty="0" smtClean="0"/>
              <a:t>div </a:t>
            </a:r>
            <a:r>
              <a:rPr lang="bg-BG" dirty="0" smtClean="0"/>
              <a:t>елемент в 3 колони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-column-count: 3; /* Chrome, Safari, Opera */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moz</a:t>
            </a:r>
            <a:r>
              <a:rPr lang="en-US" dirty="0" smtClean="0"/>
              <a:t>-column-count: 3; /* Firefox */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column-count: 3;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b="1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column-gap</a:t>
            </a:r>
            <a:r>
              <a:rPr lang="en-US" dirty="0" smtClean="0"/>
              <a:t> </a:t>
            </a:r>
            <a:r>
              <a:rPr lang="bg-BG" dirty="0" smtClean="0"/>
              <a:t>– определя разстоянието между колоните</a:t>
            </a:r>
            <a:endParaRPr lang="en-US" dirty="0" smtClean="0"/>
          </a:p>
          <a:p>
            <a:endParaRPr lang="en-US" b="1" dirty="0" smtClean="0"/>
          </a:p>
          <a:p>
            <a:r>
              <a:rPr lang="bg-BG" b="1" dirty="0" smtClean="0"/>
              <a:t>Пример. </a:t>
            </a:r>
            <a:r>
              <a:rPr lang="bg-BG" dirty="0" smtClean="0"/>
              <a:t>Определяне на </a:t>
            </a:r>
            <a:r>
              <a:rPr lang="en-US" dirty="0" smtClean="0"/>
              <a:t>40 </a:t>
            </a:r>
            <a:r>
              <a:rPr lang="bg-BG" dirty="0" smtClean="0"/>
              <a:t>пиксела разстояние между колоните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-column-gap: 40px; /* Chrome, Safari, Opera */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moz</a:t>
            </a:r>
            <a:r>
              <a:rPr lang="en-US" dirty="0" smtClean="0"/>
              <a:t>-column-gap: 40px; /* Firefox */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column-gap: 40px;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569" t="47951" r="7569" b="44672"/>
          <a:stretch>
            <a:fillRect/>
          </a:stretch>
        </p:blipFill>
        <p:spPr bwMode="auto">
          <a:xfrm>
            <a:off x="4690155" y="2780928"/>
            <a:ext cx="4453845" cy="56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92088"/>
          </a:xfrm>
        </p:spPr>
        <p:txBody>
          <a:bodyPr/>
          <a:lstStyle/>
          <a:p>
            <a:r>
              <a:rPr lang="bg-BG" dirty="0" smtClean="0"/>
              <a:t>Множество колони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21888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column-rule </a:t>
            </a:r>
            <a:r>
              <a:rPr lang="bg-BG" dirty="0" smtClean="0"/>
              <a:t>– определя ширина, стил и цвят на линията между колоните</a:t>
            </a:r>
            <a:endParaRPr lang="en-US" dirty="0" smtClean="0"/>
          </a:p>
          <a:p>
            <a:r>
              <a:rPr lang="bg-BG" b="1" dirty="0" smtClean="0"/>
              <a:t>Пример. </a:t>
            </a:r>
            <a:endParaRPr lang="en-US" b="1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-column-rule: 3px outset #ff00ff; /* Chrome, Safari, Opera */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moz</a:t>
            </a:r>
            <a:r>
              <a:rPr lang="en-US" dirty="0" smtClean="0"/>
              <a:t>-column-rule: 3px outset #ff00ff; /* Firefox */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column-rule: 3px outset #ff00ff;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2924942"/>
          <a:ext cx="9144000" cy="3888434"/>
        </p:xfrm>
        <a:graphic>
          <a:graphicData uri="http://schemas.openxmlformats.org/drawingml/2006/table">
            <a:tbl>
              <a:tblPr/>
              <a:tblGrid>
                <a:gridCol w="1835696"/>
                <a:gridCol w="7308304"/>
              </a:tblGrid>
              <a:tr h="353494">
                <a:tc>
                  <a:txBody>
                    <a:bodyPr/>
                    <a:lstStyle/>
                    <a:p>
                      <a:r>
                        <a:rPr lang="en-US" sz="1800" dirty="0"/>
                        <a:t>Property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Description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494"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2"/>
                        </a:rPr>
                        <a:t>column-count</a:t>
                      </a:r>
                      <a:endParaRPr lang="en-US" sz="1800" dirty="0"/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the number of columns an element should be divided into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494"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/>
                        </a:rPr>
                        <a:t>column-fill</a:t>
                      </a:r>
                      <a:endParaRPr lang="en-US" sz="1800"/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how to fill columns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494">
                <a:tc>
                  <a:txBody>
                    <a:bodyPr/>
                    <a:lstStyle/>
                    <a:p>
                      <a:r>
                        <a:rPr lang="en-US" sz="1800">
                          <a:hlinkClick r:id="rId4"/>
                        </a:rPr>
                        <a:t>column-gap</a:t>
                      </a:r>
                      <a:endParaRPr lang="en-US" sz="1800"/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the gap between the columns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494">
                <a:tc>
                  <a:txBody>
                    <a:bodyPr/>
                    <a:lstStyle/>
                    <a:p>
                      <a:r>
                        <a:rPr lang="en-US" sz="1800">
                          <a:hlinkClick r:id="rId5"/>
                        </a:rPr>
                        <a:t>column-rule</a:t>
                      </a:r>
                      <a:endParaRPr lang="en-US" sz="1800"/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shorthand property for setting all the column-rule-* properties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494">
                <a:tc>
                  <a:txBody>
                    <a:bodyPr/>
                    <a:lstStyle/>
                    <a:p>
                      <a:r>
                        <a:rPr lang="en-US" sz="1800">
                          <a:hlinkClick r:id="rId6"/>
                        </a:rPr>
                        <a:t>column-rule-color</a:t>
                      </a:r>
                      <a:endParaRPr lang="en-US" sz="1800"/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the color of the rule between columns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494">
                <a:tc>
                  <a:txBody>
                    <a:bodyPr/>
                    <a:lstStyle/>
                    <a:p>
                      <a:r>
                        <a:rPr lang="en-US" sz="1800">
                          <a:hlinkClick r:id="rId7"/>
                        </a:rPr>
                        <a:t>column-rule-style</a:t>
                      </a:r>
                      <a:endParaRPr lang="en-US" sz="1800"/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the style of the rule between columns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494">
                <a:tc>
                  <a:txBody>
                    <a:bodyPr/>
                    <a:lstStyle/>
                    <a:p>
                      <a:r>
                        <a:rPr lang="en-US" sz="1800">
                          <a:hlinkClick r:id="rId8"/>
                        </a:rPr>
                        <a:t>column-rule-width</a:t>
                      </a:r>
                      <a:endParaRPr lang="en-US" sz="1800"/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the width of the rule between columns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494">
                <a:tc>
                  <a:txBody>
                    <a:bodyPr/>
                    <a:lstStyle/>
                    <a:p>
                      <a:r>
                        <a:rPr lang="en-US" sz="1800">
                          <a:hlinkClick r:id="rId9"/>
                        </a:rPr>
                        <a:t>column-span</a:t>
                      </a:r>
                      <a:endParaRPr lang="en-US" sz="1800"/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how many columns an element should span across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494">
                <a:tc>
                  <a:txBody>
                    <a:bodyPr/>
                    <a:lstStyle/>
                    <a:p>
                      <a:r>
                        <a:rPr lang="en-US" sz="1800">
                          <a:hlinkClick r:id="rId10"/>
                        </a:rPr>
                        <a:t>column-width</a:t>
                      </a:r>
                      <a:endParaRPr lang="en-US" sz="1800"/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the width of the columns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494">
                <a:tc>
                  <a:txBody>
                    <a:bodyPr/>
                    <a:lstStyle/>
                    <a:p>
                      <a:r>
                        <a:rPr lang="en-US" sz="1800">
                          <a:hlinkClick r:id="rId11"/>
                        </a:rPr>
                        <a:t>columns</a:t>
                      </a:r>
                      <a:endParaRPr lang="en-US" sz="1800"/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shorthand property for setting column-width and column-count</a:t>
                      </a:r>
                    </a:p>
                  </a:txBody>
                  <a:tcPr marL="28160" marR="28160" marT="14080" marB="14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864096"/>
          </a:xfrm>
        </p:spPr>
        <p:txBody>
          <a:bodyPr/>
          <a:lstStyle/>
          <a:p>
            <a:r>
              <a:rPr lang="bg-BG" dirty="0" smtClean="0"/>
              <a:t>Потребителски интерфейс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6165304"/>
          </a:xfrm>
        </p:spPr>
        <p:txBody>
          <a:bodyPr>
            <a:noAutofit/>
          </a:bodyPr>
          <a:lstStyle/>
          <a:p>
            <a:r>
              <a:rPr lang="en-US" sz="1400" dirty="0" smtClean="0"/>
              <a:t>resizing elements, box sizing, and outlining.</a:t>
            </a:r>
          </a:p>
          <a:p>
            <a:r>
              <a:rPr lang="bg-BG" sz="1400" dirty="0" smtClean="0"/>
              <a:t>Чрез свойствата</a:t>
            </a:r>
            <a:r>
              <a:rPr lang="en-US" sz="1400" dirty="0" smtClean="0"/>
              <a:t>:</a:t>
            </a:r>
            <a:r>
              <a:rPr lang="bg-BG" sz="1400" dirty="0" smtClean="0"/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resize</a:t>
            </a:r>
            <a:r>
              <a:rPr lang="bg-BG" sz="1400" dirty="0" smtClean="0">
                <a:solidFill>
                  <a:srgbClr val="C00000"/>
                </a:solidFill>
              </a:rPr>
              <a:t>, </a:t>
            </a:r>
            <a:r>
              <a:rPr lang="en-US" sz="1400" dirty="0" smtClean="0">
                <a:solidFill>
                  <a:srgbClr val="C00000"/>
                </a:solidFill>
              </a:rPr>
              <a:t>box-sizing</a:t>
            </a:r>
            <a:r>
              <a:rPr lang="bg-BG" sz="1400" dirty="0" smtClean="0">
                <a:solidFill>
                  <a:srgbClr val="C00000"/>
                </a:solidFill>
              </a:rPr>
              <a:t>, </a:t>
            </a:r>
            <a:r>
              <a:rPr lang="en-US" sz="1400" dirty="0" smtClean="0">
                <a:solidFill>
                  <a:srgbClr val="C00000"/>
                </a:solidFill>
              </a:rPr>
              <a:t>outline-offset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resize</a:t>
            </a:r>
            <a:r>
              <a:rPr lang="en-US" sz="1400" dirty="0" smtClean="0"/>
              <a:t> </a:t>
            </a:r>
            <a:r>
              <a:rPr lang="bg-BG" sz="1400" dirty="0" smtClean="0"/>
              <a:t>– определя дали размера на елемента може да бъде променян от потребителя</a:t>
            </a:r>
            <a:endParaRPr lang="en-US" sz="1400" dirty="0" smtClean="0"/>
          </a:p>
          <a:p>
            <a:r>
              <a:rPr lang="bg-BG" sz="1400" b="1" dirty="0" smtClean="0"/>
              <a:t>Пример. </a:t>
            </a:r>
            <a:r>
              <a:rPr lang="bg-BG" sz="1400" dirty="0" smtClean="0"/>
              <a:t>Елемент</a:t>
            </a:r>
            <a:r>
              <a:rPr lang="bg-BG" sz="1400" b="1" dirty="0" smtClean="0"/>
              <a:t> </a:t>
            </a:r>
            <a:r>
              <a:rPr lang="en-US" sz="1400" dirty="0" smtClean="0"/>
              <a:t>div</a:t>
            </a:r>
            <a:r>
              <a:rPr lang="bg-BG" sz="1400" dirty="0" smtClean="0"/>
              <a:t>, кото може да бъде оразмеряван от потребителя</a:t>
            </a:r>
            <a:endParaRPr lang="en-US" sz="1400" b="1" dirty="0" smtClean="0"/>
          </a:p>
          <a:p>
            <a:pPr>
              <a:buNone/>
            </a:pPr>
            <a:r>
              <a:rPr lang="en-US" sz="1400" dirty="0" smtClean="0"/>
              <a:t>div {</a:t>
            </a:r>
            <a:br>
              <a:rPr lang="en-US" sz="1400" dirty="0" smtClean="0"/>
            </a:br>
            <a:r>
              <a:rPr lang="en-US" sz="1400" dirty="0" smtClean="0"/>
              <a:t>   </a:t>
            </a:r>
            <a:r>
              <a:rPr lang="en-US" sz="1400" dirty="0" smtClean="0">
                <a:solidFill>
                  <a:srgbClr val="C00000"/>
                </a:solidFill>
              </a:rPr>
              <a:t> resize: both;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    overflow: auto;</a:t>
            </a:r>
            <a:br>
              <a:rPr lang="en-US" sz="1400" dirty="0" smtClean="0"/>
            </a:br>
            <a:r>
              <a:rPr lang="en-US" sz="1400" dirty="0" smtClean="0"/>
              <a:t>} </a:t>
            </a:r>
          </a:p>
          <a:p>
            <a:endParaRPr lang="bg-BG" sz="1400" dirty="0" smtClean="0">
              <a:solidFill>
                <a:srgbClr val="C00000"/>
              </a:solidFill>
            </a:endParaRPr>
          </a:p>
          <a:p>
            <a:r>
              <a:rPr lang="en-US" sz="1400" dirty="0" smtClean="0">
                <a:solidFill>
                  <a:srgbClr val="C00000"/>
                </a:solidFill>
              </a:rPr>
              <a:t>box-sizing</a:t>
            </a:r>
            <a:r>
              <a:rPr lang="bg-BG" sz="1400" dirty="0" smtClean="0"/>
              <a:t> -</a:t>
            </a:r>
            <a:r>
              <a:rPr lang="en-US" sz="1400" dirty="0" smtClean="0"/>
              <a:t> </a:t>
            </a:r>
            <a:r>
              <a:rPr lang="bg-BG" sz="1400" dirty="0" smtClean="0"/>
              <a:t>позволява да се дефинират елементи , които да влезнат в поле по определен начин</a:t>
            </a:r>
            <a:r>
              <a:rPr lang="en-US" sz="1400" dirty="0" smtClean="0"/>
              <a:t>:</a:t>
            </a:r>
          </a:p>
          <a:p>
            <a:r>
              <a:rPr lang="bg-BG" sz="1400" b="1" dirty="0" smtClean="0"/>
              <a:t>Пример.  </a:t>
            </a:r>
            <a:r>
              <a:rPr lang="bg-BG" sz="1400" dirty="0" smtClean="0"/>
              <a:t>Определя 2 кутии една до друга с рамки</a:t>
            </a: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div {</a:t>
            </a:r>
            <a:br>
              <a:rPr lang="en-US" sz="1400" dirty="0" smtClean="0"/>
            </a:br>
            <a:r>
              <a:rPr lang="en-US" sz="1400" dirty="0" smtClean="0"/>
              <a:t>    -</a:t>
            </a:r>
            <a:r>
              <a:rPr lang="en-US" sz="1400" dirty="0" err="1" smtClean="0"/>
              <a:t>moz</a:t>
            </a:r>
            <a:r>
              <a:rPr lang="en-US" sz="1400" dirty="0" smtClean="0"/>
              <a:t>-box-sizing: border-box; /* Firefox */</a:t>
            </a:r>
            <a:br>
              <a:rPr lang="en-US" sz="1400" dirty="0" smtClean="0"/>
            </a:br>
            <a:r>
              <a:rPr lang="en-US" sz="1400" dirty="0" smtClean="0"/>
              <a:t>    </a:t>
            </a:r>
            <a:r>
              <a:rPr lang="en-US" sz="1400" dirty="0" smtClean="0">
                <a:solidFill>
                  <a:srgbClr val="C00000"/>
                </a:solidFill>
              </a:rPr>
              <a:t>box-sizing: border-box;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    width: 50%;</a:t>
            </a:r>
            <a:br>
              <a:rPr lang="en-US" sz="1400" dirty="0" smtClean="0"/>
            </a:br>
            <a:r>
              <a:rPr lang="en-US" sz="1400" dirty="0" smtClean="0"/>
              <a:t>    float: left;</a:t>
            </a:r>
            <a:br>
              <a:rPr lang="en-US" sz="1400" dirty="0" smtClean="0"/>
            </a:br>
            <a:r>
              <a:rPr lang="en-US" sz="1400" dirty="0" smtClean="0"/>
              <a:t>} </a:t>
            </a:r>
          </a:p>
          <a:p>
            <a:endParaRPr lang="bg-BG" sz="1400" dirty="0" smtClean="0">
              <a:solidFill>
                <a:srgbClr val="C00000"/>
              </a:solidFill>
            </a:endParaRPr>
          </a:p>
          <a:p>
            <a:r>
              <a:rPr lang="en-US" sz="1400" dirty="0" smtClean="0">
                <a:solidFill>
                  <a:srgbClr val="C00000"/>
                </a:solidFill>
              </a:rPr>
              <a:t>outline-offset </a:t>
            </a:r>
            <a:r>
              <a:rPr lang="bg-BG" sz="1400" dirty="0" smtClean="0"/>
              <a:t>– отмества </a:t>
            </a:r>
            <a:r>
              <a:rPr lang="en-US" sz="1400" dirty="0" smtClean="0"/>
              <a:t> outline</a:t>
            </a:r>
            <a:r>
              <a:rPr lang="bg-BG" sz="1400" dirty="0" smtClean="0"/>
              <a:t> и я рисува по-далече от рамката</a:t>
            </a:r>
            <a:endParaRPr lang="en-US" sz="1400" dirty="0" smtClean="0"/>
          </a:p>
          <a:p>
            <a:r>
              <a:rPr lang="bg-BG" sz="1400" b="1" dirty="0" smtClean="0"/>
              <a:t>Пример.  </a:t>
            </a:r>
            <a:r>
              <a:rPr lang="bg-BG" sz="1400" dirty="0" smtClean="0"/>
              <a:t>Определяне на </a:t>
            </a:r>
            <a:r>
              <a:rPr lang="en-US" sz="1400" dirty="0" smtClean="0"/>
              <a:t>outline </a:t>
            </a:r>
            <a:r>
              <a:rPr lang="bg-BG" sz="1400" dirty="0" smtClean="0"/>
              <a:t>на </a:t>
            </a:r>
            <a:r>
              <a:rPr lang="en-US" sz="1400" dirty="0" smtClean="0"/>
              <a:t>15px </a:t>
            </a:r>
            <a:r>
              <a:rPr lang="bg-BG" sz="1400" dirty="0" smtClean="0"/>
              <a:t>от рамката</a:t>
            </a:r>
            <a:endParaRPr lang="en-US" sz="1400" b="1" dirty="0" smtClean="0"/>
          </a:p>
          <a:p>
            <a:pPr>
              <a:buNone/>
            </a:pPr>
            <a:r>
              <a:rPr lang="en-US" sz="1400" dirty="0" smtClean="0"/>
              <a:t>div {</a:t>
            </a:r>
            <a:br>
              <a:rPr lang="en-US" sz="1400" dirty="0" smtClean="0"/>
            </a:br>
            <a:r>
              <a:rPr lang="en-US" sz="1400" dirty="0" smtClean="0"/>
              <a:t>    border: 2px solid black;</a:t>
            </a:r>
            <a:br>
              <a:rPr lang="en-US" sz="1400" dirty="0" smtClean="0"/>
            </a:br>
            <a:r>
              <a:rPr lang="en-US" sz="1400" dirty="0" smtClean="0"/>
              <a:t>    outline: 2px solid red;</a:t>
            </a:r>
            <a:br>
              <a:rPr lang="en-US" sz="1400" dirty="0" smtClean="0"/>
            </a:br>
            <a:r>
              <a:rPr lang="en-US" sz="1400" dirty="0" smtClean="0"/>
              <a:t>   </a:t>
            </a:r>
            <a:r>
              <a:rPr lang="en-US" sz="1400" dirty="0" smtClean="0">
                <a:solidFill>
                  <a:srgbClr val="C00000"/>
                </a:solidFill>
              </a:rPr>
              <a:t> outline-offset: 15px;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}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313" t="47541" r="24695" b="34426"/>
          <a:stretch>
            <a:fillRect/>
          </a:stretch>
        </p:blipFill>
        <p:spPr bwMode="auto">
          <a:xfrm>
            <a:off x="7205489" y="1196752"/>
            <a:ext cx="1938511" cy="127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569" t="36270" r="9665" b="44588"/>
          <a:stretch>
            <a:fillRect/>
          </a:stretch>
        </p:blipFill>
        <p:spPr bwMode="auto">
          <a:xfrm>
            <a:off x="6841521" y="3717032"/>
            <a:ext cx="2302479" cy="70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17489" t="30738" r="63820" b="50172"/>
          <a:stretch>
            <a:fillRect/>
          </a:stretch>
        </p:blipFill>
        <p:spPr bwMode="auto">
          <a:xfrm>
            <a:off x="7596336" y="5815484"/>
            <a:ext cx="1547664" cy="99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Потребителски интерфейс - свойства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07504" y="1383828"/>
          <a:ext cx="8892480" cy="5213524"/>
        </p:xfrm>
        <a:graphic>
          <a:graphicData uri="http://schemas.openxmlformats.org/drawingml/2006/table">
            <a:tbl>
              <a:tblPr/>
              <a:tblGrid>
                <a:gridCol w="1365038"/>
                <a:gridCol w="7527442"/>
              </a:tblGrid>
              <a:tr h="504058">
                <a:tc>
                  <a:txBody>
                    <a:bodyPr/>
                    <a:lstStyle/>
                    <a:p>
                      <a:r>
                        <a:rPr lang="bg-BG" sz="1800" dirty="0" smtClean="0"/>
                        <a:t>Свойство</a:t>
                      </a:r>
                      <a:endParaRPr lang="en-US" sz="1800" dirty="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800" dirty="0" smtClean="0"/>
                        <a:t>Описание</a:t>
                      </a:r>
                      <a:endParaRPr lang="en-US" sz="1800" dirty="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657">
                <a:tc>
                  <a:txBody>
                    <a:bodyPr/>
                    <a:lstStyle/>
                    <a:p>
                      <a:r>
                        <a:rPr lang="en-US" sz="1800">
                          <a:hlinkClick r:id="rId2"/>
                        </a:rPr>
                        <a:t>appearance</a:t>
                      </a:r>
                      <a:endParaRPr lang="en-US" sz="180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Allows you to make an element look like a standard user interface element</a:t>
                      </a:r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519"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/>
                        </a:rPr>
                        <a:t>box-sizing</a:t>
                      </a:r>
                      <a:endParaRPr lang="en-US" sz="180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Allows you to define certain elements to fit an area in a certain way</a:t>
                      </a:r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519">
                <a:tc>
                  <a:txBody>
                    <a:bodyPr/>
                    <a:lstStyle/>
                    <a:p>
                      <a:r>
                        <a:rPr lang="en-US" sz="1800">
                          <a:hlinkClick r:id="rId4"/>
                        </a:rPr>
                        <a:t>icon</a:t>
                      </a:r>
                      <a:endParaRPr lang="en-US" sz="180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Provides the author the ability to style an element with an iconic equivalent</a:t>
                      </a:r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519">
                <a:tc>
                  <a:txBody>
                    <a:bodyPr/>
                    <a:lstStyle/>
                    <a:p>
                      <a:r>
                        <a:rPr lang="en-US" sz="1800">
                          <a:hlinkClick r:id="rId5"/>
                        </a:rPr>
                        <a:t>nav-down</a:t>
                      </a:r>
                      <a:endParaRPr lang="en-US" sz="180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where to navigate when using the arrow-down navigation key</a:t>
                      </a:r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519">
                <a:tc>
                  <a:txBody>
                    <a:bodyPr/>
                    <a:lstStyle/>
                    <a:p>
                      <a:r>
                        <a:rPr lang="en-US" sz="1800">
                          <a:hlinkClick r:id="rId6"/>
                        </a:rPr>
                        <a:t>nav-index</a:t>
                      </a:r>
                      <a:endParaRPr lang="en-US" sz="180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the tabbing order for an element</a:t>
                      </a:r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519">
                <a:tc>
                  <a:txBody>
                    <a:bodyPr/>
                    <a:lstStyle/>
                    <a:p>
                      <a:r>
                        <a:rPr lang="en-US" sz="1800">
                          <a:hlinkClick r:id="rId7"/>
                        </a:rPr>
                        <a:t>nav-left</a:t>
                      </a:r>
                      <a:endParaRPr lang="en-US" sz="180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where to navigate when using the arrow-left navigation key</a:t>
                      </a:r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519">
                <a:tc>
                  <a:txBody>
                    <a:bodyPr/>
                    <a:lstStyle/>
                    <a:p>
                      <a:r>
                        <a:rPr lang="en-US" sz="1800">
                          <a:hlinkClick r:id="rId8"/>
                        </a:rPr>
                        <a:t>nav-right</a:t>
                      </a:r>
                      <a:endParaRPr lang="en-US" sz="180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where to navigate when using the arrow-right navigation key</a:t>
                      </a:r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519">
                <a:tc>
                  <a:txBody>
                    <a:bodyPr/>
                    <a:lstStyle/>
                    <a:p>
                      <a:r>
                        <a:rPr lang="en-US" sz="1800">
                          <a:hlinkClick r:id="rId9"/>
                        </a:rPr>
                        <a:t>nav-up</a:t>
                      </a:r>
                      <a:endParaRPr lang="en-US" sz="180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where to navigate when using the arrow-up navigation key</a:t>
                      </a:r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657">
                <a:tc>
                  <a:txBody>
                    <a:bodyPr/>
                    <a:lstStyle/>
                    <a:p>
                      <a:r>
                        <a:rPr lang="en-US" sz="1800">
                          <a:hlinkClick r:id="rId10"/>
                        </a:rPr>
                        <a:t>outline-offset</a:t>
                      </a:r>
                      <a:endParaRPr lang="en-US" sz="180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Offsets an outline, and draws it beyond the border edge</a:t>
                      </a:r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519">
                <a:tc>
                  <a:txBody>
                    <a:bodyPr/>
                    <a:lstStyle/>
                    <a:p>
                      <a:r>
                        <a:rPr lang="en-US" sz="1800">
                          <a:hlinkClick r:id="rId11"/>
                        </a:rPr>
                        <a:t>resize</a:t>
                      </a:r>
                      <a:endParaRPr lang="en-US" sz="1800"/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Specifies whether or not an element is resizable by the user</a:t>
                      </a:r>
                    </a:p>
                  </a:txBody>
                  <a:tcPr marL="38016" marR="38016" marT="19008" marB="19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634082"/>
          </a:xfrm>
        </p:spPr>
        <p:txBody>
          <a:bodyPr>
            <a:normAutofit fontScale="90000"/>
          </a:bodyPr>
          <a:lstStyle/>
          <a:p>
            <a:r>
              <a:rPr lang="bg-BG" b="1" dirty="0" smtClean="0"/>
              <a:t>Групиране и влагане на селектори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rmAutofit fontScale="25000" lnSpcReduction="20000"/>
          </a:bodyPr>
          <a:lstStyle/>
          <a:p>
            <a:r>
              <a:rPr lang="bg-BG" sz="5500" b="1" dirty="0" smtClean="0"/>
              <a:t>Групиране </a:t>
            </a:r>
            <a:r>
              <a:rPr lang="bg-BG" sz="5500" dirty="0" smtClean="0"/>
              <a:t>за елементи с еднакъв стил</a:t>
            </a:r>
            <a:endParaRPr lang="en-US" sz="5500" dirty="0"/>
          </a:p>
          <a:p>
            <a:pPr marL="0" indent="0">
              <a:buNone/>
            </a:pPr>
            <a:r>
              <a:rPr lang="en-US" sz="5500" dirty="0" smtClean="0">
                <a:solidFill>
                  <a:schemeClr val="tx2">
                    <a:lumMod val="75000"/>
                  </a:schemeClr>
                </a:solidFill>
              </a:rPr>
              <a:t>h1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 err="1">
                <a:solidFill>
                  <a:schemeClr val="tx2">
                    <a:lumMod val="75000"/>
                  </a:schemeClr>
                </a:solidFill>
              </a:rPr>
              <a:t>color:green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h2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 err="1">
                <a:solidFill>
                  <a:schemeClr val="tx2">
                    <a:lumMod val="75000"/>
                  </a:schemeClr>
                </a:solidFill>
              </a:rPr>
              <a:t>color:green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p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 err="1">
                <a:solidFill>
                  <a:schemeClr val="tx2">
                    <a:lumMod val="75000"/>
                  </a:schemeClr>
                </a:solidFill>
              </a:rPr>
              <a:t>color:green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bg-BG" sz="5500" dirty="0" smtClean="0">
                <a:sym typeface="Wingdings" pitchFamily="2" charset="2"/>
              </a:rPr>
              <a:t> </a:t>
            </a:r>
            <a:endParaRPr lang="en-US" sz="5500" b="1" dirty="0"/>
          </a:p>
          <a:p>
            <a:pPr marL="0" indent="0">
              <a:buNone/>
            </a:pP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h1,h2,p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 err="1">
                <a:solidFill>
                  <a:schemeClr val="tx2">
                    <a:lumMod val="75000"/>
                  </a:schemeClr>
                </a:solidFill>
              </a:rPr>
              <a:t>color:green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5500" b="1" dirty="0" smtClean="0"/>
              <a:t>Влагане - </a:t>
            </a:r>
            <a:r>
              <a:rPr lang="bg-BG" sz="5500" dirty="0" smtClean="0"/>
              <a:t>стил за селектор в селектор</a:t>
            </a:r>
          </a:p>
          <a:p>
            <a:pPr marL="0" indent="0">
              <a:buNone/>
            </a:pPr>
            <a:r>
              <a:rPr lang="en-US" sz="5500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sz="5500" dirty="0" smtClean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bg-BG" sz="5500" dirty="0" smtClean="0"/>
              <a:t>за всички елементи </a:t>
            </a:r>
            <a:r>
              <a:rPr lang="en-US" sz="5500" dirty="0"/>
              <a:t>p</a:t>
            </a:r>
            <a:br>
              <a:rPr lang="en-US" sz="5500" dirty="0"/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 err="1">
                <a:solidFill>
                  <a:schemeClr val="tx2">
                    <a:lumMod val="75000"/>
                  </a:schemeClr>
                </a:solidFill>
              </a:rPr>
              <a:t>color:blue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5500" dirty="0" smtClean="0">
                <a:solidFill>
                  <a:schemeClr val="tx2">
                    <a:lumMod val="75000"/>
                  </a:schemeClr>
                </a:solidFill>
              </a:rPr>
              <a:t>marked</a:t>
            </a:r>
            <a:r>
              <a:rPr lang="bg-BG" sz="5500" dirty="0" smtClean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bg-BG" sz="5500" dirty="0" smtClean="0"/>
              <a:t>за всички елементи от клас </a:t>
            </a:r>
            <a:r>
              <a:rPr lang="en-US" sz="5500" dirty="0" smtClean="0"/>
              <a:t>"</a:t>
            </a:r>
            <a:r>
              <a:rPr lang="en-US" sz="5500" dirty="0"/>
              <a:t>marked</a:t>
            </a:r>
            <a:r>
              <a:rPr lang="en-US" sz="5500" dirty="0" smtClean="0"/>
              <a:t>" </a:t>
            </a:r>
            <a:r>
              <a:rPr lang="en-US" sz="5500" dirty="0"/>
              <a:t/>
            </a:r>
            <a:br>
              <a:rPr lang="en-US" sz="5500" dirty="0"/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 err="1">
                <a:solidFill>
                  <a:schemeClr val="tx2">
                    <a:lumMod val="75000"/>
                  </a:schemeClr>
                </a:solidFill>
              </a:rPr>
              <a:t>background-color:red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.marked </a:t>
            </a:r>
            <a:r>
              <a:rPr lang="en-US" sz="5500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sz="5500" dirty="0" smtClean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bg-BG" sz="5500" dirty="0" smtClean="0"/>
              <a:t>за елементи </a:t>
            </a:r>
            <a:r>
              <a:rPr lang="en-US" sz="5500" dirty="0" smtClean="0"/>
              <a:t>p</a:t>
            </a:r>
            <a:r>
              <a:rPr lang="bg-BG" sz="5500" dirty="0" smtClean="0"/>
              <a:t> в елементи </a:t>
            </a:r>
            <a:r>
              <a:rPr lang="bg-BG" sz="5500" dirty="0"/>
              <a:t>от клас </a:t>
            </a:r>
            <a:r>
              <a:rPr lang="en-US" sz="5500" dirty="0"/>
              <a:t>"marked" </a:t>
            </a:r>
            <a:r>
              <a:rPr lang="bg-BG" sz="5500" dirty="0" smtClean="0"/>
              <a:t>(</a:t>
            </a:r>
            <a:r>
              <a:rPr lang="en-US" sz="5500" dirty="0" err="1"/>
              <a:t>color:white</a:t>
            </a:r>
            <a:r>
              <a:rPr lang="en-US" sz="5500" dirty="0" smtClean="0"/>
              <a:t>;</a:t>
            </a:r>
            <a:r>
              <a:rPr lang="en-US" sz="5500" dirty="0"/>
              <a:t> </a:t>
            </a:r>
            <a:r>
              <a:rPr lang="en-US" sz="5500" dirty="0" err="1"/>
              <a:t>text-align:center</a:t>
            </a:r>
            <a:r>
              <a:rPr lang="en-US" sz="5500" dirty="0" smtClean="0"/>
              <a:t>;</a:t>
            </a:r>
            <a:r>
              <a:rPr lang="en-US" sz="5500" dirty="0"/>
              <a:t> </a:t>
            </a:r>
            <a:br>
              <a:rPr lang="en-US" sz="5500" dirty="0"/>
            </a:br>
            <a:r>
              <a:rPr lang="en-US" sz="5500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bg-BG" sz="5500" dirty="0" smtClean="0">
                <a:solidFill>
                  <a:schemeClr val="tx2">
                    <a:lumMod val="75000"/>
                  </a:schemeClr>
                </a:solidFill>
              </a:rPr>
              <a:t>							</a:t>
            </a:r>
            <a:r>
              <a:rPr lang="en-US" sz="5500" dirty="0" err="1" smtClean="0"/>
              <a:t>background-color:red</a:t>
            </a:r>
            <a:r>
              <a:rPr lang="en-US" sz="5500" dirty="0"/>
              <a:t>;</a:t>
            </a:r>
            <a:r>
              <a:rPr lang="bg-BG" sz="5500" dirty="0"/>
              <a:t>)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 err="1">
                <a:solidFill>
                  <a:schemeClr val="tx2">
                    <a:lumMod val="75000"/>
                  </a:schemeClr>
                </a:solidFill>
              </a:rPr>
              <a:t>color:white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55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bg-BG" sz="5500" dirty="0" smtClean="0">
                <a:solidFill>
                  <a:schemeClr val="tx2">
                    <a:lumMod val="75000"/>
                  </a:schemeClr>
                </a:solidFill>
              </a:rPr>
              <a:t>Напр.:	</a:t>
            </a:r>
            <a:r>
              <a:rPr lang="en-US" sz="55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div class="marked"&gt;</a:t>
            </a:r>
          </a:p>
          <a:p>
            <a:pPr marL="0" indent="0">
              <a:buNone/>
            </a:pPr>
            <a:r>
              <a:rPr lang="bg-BG" sz="55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55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p&gt;This paragraph has not blue text.&lt;/p&gt;</a:t>
            </a:r>
          </a:p>
          <a:p>
            <a:pPr marL="0" indent="0">
              <a:buNone/>
            </a:pPr>
            <a:r>
              <a:rPr lang="bg-BG" sz="55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55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div&gt;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7778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Вмъкване на </a:t>
            </a:r>
            <a:r>
              <a:rPr lang="en-US" dirty="0" smtClean="0"/>
              <a:t>CSS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686800" cy="6525344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bg-BG" sz="1600" dirty="0" smtClean="0"/>
              <a:t>Външен </a:t>
            </a:r>
            <a:r>
              <a:rPr lang="en-US" sz="1600" dirty="0" smtClean="0"/>
              <a:t>CSS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bg-BG" sz="1600" dirty="0" smtClean="0"/>
              <a:t>Вътрешен </a:t>
            </a:r>
            <a:r>
              <a:rPr lang="en-US" sz="1600" dirty="0"/>
              <a:t>CSS</a:t>
            </a:r>
          </a:p>
          <a:p>
            <a:pPr>
              <a:buFont typeface="+mj-lt"/>
              <a:buAutoNum type="arabicPeriod"/>
            </a:pPr>
            <a:r>
              <a:rPr lang="bg-BG" sz="1600" dirty="0" smtClean="0"/>
              <a:t>Вграден </a:t>
            </a:r>
            <a:r>
              <a:rPr lang="en-US" sz="1600" dirty="0" smtClean="0"/>
              <a:t>CSS</a:t>
            </a:r>
            <a:endParaRPr lang="en-US" sz="1600" dirty="0"/>
          </a:p>
          <a:p>
            <a:pPr marL="0" indent="0">
              <a:buNone/>
            </a:pPr>
            <a:r>
              <a:rPr lang="bg-BG" sz="1600" b="1" dirty="0"/>
              <a:t>Външен </a:t>
            </a:r>
            <a:r>
              <a:rPr lang="en-US" sz="1600" b="1" dirty="0"/>
              <a:t>CSS</a:t>
            </a:r>
          </a:p>
          <a:p>
            <a:r>
              <a:rPr lang="bg-BG" sz="1600" dirty="0" smtClean="0"/>
              <a:t>При използване за много страници (промяна на цял уеб сайт с един файл)</a:t>
            </a:r>
          </a:p>
          <a:p>
            <a:r>
              <a:rPr lang="bg-BG" sz="1600" dirty="0" smtClean="0"/>
              <a:t>Всяка страница трябва да има връзка към </a:t>
            </a:r>
            <a:r>
              <a:rPr lang="en-US" sz="1600" dirty="0" smtClean="0"/>
              <a:t>CSS </a:t>
            </a:r>
            <a:r>
              <a:rPr lang="bg-BG" sz="1600" dirty="0" smtClean="0"/>
              <a:t>чрез </a:t>
            </a:r>
            <a:r>
              <a:rPr lang="en-US" sz="1600" dirty="0" smtClean="0"/>
              <a:t>&lt;link&gt;: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&lt;link </a:t>
            </a:r>
            <a:r>
              <a:rPr lang="en-US" sz="1600" dirty="0" err="1">
                <a:solidFill>
                  <a:srgbClr val="C00000"/>
                </a:solidFill>
              </a:rPr>
              <a:t>rel</a:t>
            </a:r>
            <a:r>
              <a:rPr lang="en-US" sz="1600" dirty="0">
                <a:solidFill>
                  <a:srgbClr val="C00000"/>
                </a:solidFill>
              </a:rPr>
              <a:t>="</a:t>
            </a:r>
            <a:r>
              <a:rPr lang="en-US" sz="1600" dirty="0" err="1">
                <a:solidFill>
                  <a:srgbClr val="C00000"/>
                </a:solidFill>
              </a:rPr>
              <a:t>stylesheet</a:t>
            </a:r>
            <a:r>
              <a:rPr lang="en-US" sz="1600" dirty="0">
                <a:solidFill>
                  <a:srgbClr val="C00000"/>
                </a:solidFill>
              </a:rPr>
              <a:t>" type="text/</a:t>
            </a:r>
            <a:r>
              <a:rPr lang="en-US" sz="1600" dirty="0" err="1">
                <a:solidFill>
                  <a:srgbClr val="C00000"/>
                </a:solidFill>
              </a:rPr>
              <a:t>css</a:t>
            </a:r>
            <a:r>
              <a:rPr lang="en-US" sz="1600" dirty="0">
                <a:solidFill>
                  <a:srgbClr val="C00000"/>
                </a:solidFill>
              </a:rPr>
              <a:t>" </a:t>
            </a:r>
            <a:r>
              <a:rPr lang="en-US" sz="1600" dirty="0" err="1">
                <a:solidFill>
                  <a:srgbClr val="C00000"/>
                </a:solidFill>
              </a:rPr>
              <a:t>href</a:t>
            </a:r>
            <a:r>
              <a:rPr lang="en-US" sz="1600" dirty="0">
                <a:solidFill>
                  <a:srgbClr val="C00000"/>
                </a:solidFill>
              </a:rPr>
              <a:t>="mystyle.css"&gt;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r>
              <a:rPr lang="en-US" sz="1600" dirty="0" smtClean="0"/>
              <a:t>CSS </a:t>
            </a:r>
            <a:r>
              <a:rPr lang="bg-BG" sz="1600" dirty="0" smtClean="0"/>
              <a:t>файла е с разширение </a:t>
            </a:r>
            <a:r>
              <a:rPr lang="en-US" sz="1600" dirty="0" smtClean="0"/>
              <a:t>.</a:t>
            </a:r>
            <a:r>
              <a:rPr lang="en-US" sz="1600" dirty="0" err="1" smtClean="0"/>
              <a:t>css</a:t>
            </a:r>
            <a:r>
              <a:rPr lang="bg-BG" sz="1600" dirty="0" smtClean="0"/>
              <a:t> и не трябва да съдържа </a:t>
            </a:r>
            <a:r>
              <a:rPr lang="en-US" sz="1600" dirty="0"/>
              <a:t>html </a:t>
            </a:r>
            <a:r>
              <a:rPr lang="en-US" sz="1600" dirty="0" smtClean="0"/>
              <a:t> </a:t>
            </a:r>
            <a:r>
              <a:rPr lang="bg-BG" sz="1600" dirty="0" smtClean="0"/>
              <a:t>тагове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hr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color:sienna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 {margin-left:20px;}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body {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background-image:url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("images/back40.gif");}</a:t>
            </a:r>
          </a:p>
          <a:p>
            <a:r>
              <a:rPr lang="bg-BG" sz="1600" dirty="0" smtClean="0"/>
              <a:t>Не се добавя интервал между стойността и единицата (грешно -&gt;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margin-left:20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bg-BG" sz="1600" dirty="0" smtClean="0"/>
              <a:t>)</a:t>
            </a:r>
          </a:p>
          <a:p>
            <a:pPr marL="0" indent="0">
              <a:buNone/>
            </a:pPr>
            <a:r>
              <a:rPr lang="bg-BG" sz="1600" b="1" dirty="0"/>
              <a:t>Вътрешен </a:t>
            </a:r>
            <a:r>
              <a:rPr lang="en-US" sz="1600" b="1" dirty="0"/>
              <a:t>CSS</a:t>
            </a:r>
          </a:p>
          <a:p>
            <a:r>
              <a:rPr lang="bg-BG" sz="1600" dirty="0" smtClean="0"/>
              <a:t>Изпозва се при един документ с уникален стил  </a:t>
            </a:r>
          </a:p>
          <a:p>
            <a:r>
              <a:rPr lang="bg-BG" sz="1600" dirty="0" smtClean="0"/>
              <a:t>Дефинира се в секцията </a:t>
            </a:r>
            <a:r>
              <a:rPr lang="en-US" sz="1600" dirty="0" smtClean="0"/>
              <a:t>head </a:t>
            </a:r>
            <a:r>
              <a:rPr lang="bg-BG" sz="1600" dirty="0" smtClean="0"/>
              <a:t>на </a:t>
            </a:r>
            <a:r>
              <a:rPr lang="en-US" sz="1600" dirty="0" smtClean="0"/>
              <a:t>HTML </a:t>
            </a:r>
            <a:r>
              <a:rPr lang="bg-BG" sz="1600" dirty="0" smtClean="0"/>
              <a:t>страницата чрез </a:t>
            </a:r>
            <a:r>
              <a:rPr lang="en-US" sz="1600" dirty="0" smtClean="0"/>
              <a:t>&lt;style&gt;: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&lt;style&gt;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color:sienna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 {margin-left:20px;}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body {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background-image:url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("images/back40.gif");}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&lt;/style&gt;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&lt;/head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6663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bg-BG" dirty="0"/>
              <a:t>Вмъкване на </a:t>
            </a:r>
            <a:r>
              <a:rPr lang="en-US" dirty="0"/>
              <a:t>CSS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381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sz="1600" b="1" dirty="0"/>
              <a:t>Вграден </a:t>
            </a:r>
            <a:r>
              <a:rPr lang="en-US" sz="1600" b="1" dirty="0"/>
              <a:t>CSS</a:t>
            </a:r>
          </a:p>
          <a:p>
            <a:r>
              <a:rPr lang="bg-BG" sz="1600" dirty="0" smtClean="0"/>
              <a:t>Губят се предимствата на </a:t>
            </a:r>
            <a:r>
              <a:rPr lang="en-US" sz="1600" dirty="0" smtClean="0"/>
              <a:t>CSS</a:t>
            </a:r>
            <a:r>
              <a:rPr lang="bg-BG" sz="1600" dirty="0" smtClean="0"/>
              <a:t> при смесването на съдържание с представяне</a:t>
            </a:r>
          </a:p>
          <a:p>
            <a:r>
              <a:rPr lang="bg-BG" sz="1600" dirty="0" smtClean="0"/>
              <a:t>Не се препоръчва</a:t>
            </a:r>
            <a:endParaRPr lang="en-US" sz="1600" dirty="0"/>
          </a:p>
          <a:p>
            <a:r>
              <a:rPr lang="bg-BG" sz="1600" dirty="0" smtClean="0"/>
              <a:t>Изпозва се атрибута </a:t>
            </a:r>
            <a:r>
              <a:rPr lang="en-US" sz="1600" dirty="0" smtClean="0"/>
              <a:t>st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1600" dirty="0" smtClean="0"/>
              <a:t>le </a:t>
            </a:r>
            <a:r>
              <a:rPr lang="bg-BG" sz="1600" dirty="0" smtClean="0"/>
              <a:t>на всеки таг: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 </a:t>
            </a:r>
            <a:r>
              <a:rPr lang="en-US" sz="1600" dirty="0">
                <a:solidFill>
                  <a:srgbClr val="C00000"/>
                </a:solidFill>
              </a:rPr>
              <a:t>style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="color:sienna;margin-left:20px"&gt;This is a paragraph.&lt;/p&gt;</a:t>
            </a:r>
          </a:p>
          <a:p>
            <a:pPr marL="0" indent="0">
              <a:buNone/>
            </a:pPr>
            <a:r>
              <a:rPr lang="bg-BG" sz="1600" b="1" dirty="0" smtClean="0"/>
              <a:t>Няколко </a:t>
            </a:r>
            <a:r>
              <a:rPr lang="en-US" sz="1600" b="1" dirty="0" smtClean="0"/>
              <a:t>CSSs</a:t>
            </a:r>
            <a:endParaRPr lang="bg-BG" sz="1600" b="1" dirty="0" smtClean="0"/>
          </a:p>
          <a:p>
            <a:r>
              <a:rPr lang="bg-BG" sz="1600" dirty="0" smtClean="0"/>
              <a:t>Ако за даден селектор за установени свойства в различни </a:t>
            </a:r>
            <a:r>
              <a:rPr lang="en-US" sz="1600" dirty="0" smtClean="0"/>
              <a:t>CSSs</a:t>
            </a:r>
            <a:r>
              <a:rPr lang="bg-BG" sz="1600" dirty="0" smtClean="0"/>
              <a:t>, то стойностите ще се наследят от по-специфичния </a:t>
            </a:r>
            <a:r>
              <a:rPr lang="en-US" sz="1600" dirty="0"/>
              <a:t>CSS</a:t>
            </a:r>
            <a:endParaRPr lang="bg-BG" sz="1600" dirty="0" smtClean="0"/>
          </a:p>
          <a:p>
            <a:r>
              <a:rPr lang="bg-BG" sz="1600" dirty="0" smtClean="0"/>
              <a:t>Ако външен </a:t>
            </a:r>
            <a:r>
              <a:rPr lang="en-US" sz="1600" dirty="0" smtClean="0"/>
              <a:t>CSS </a:t>
            </a:r>
            <a:r>
              <a:rPr lang="bg-BG" sz="1600" dirty="0" smtClean="0"/>
              <a:t>има тези свойства за селектора </a:t>
            </a:r>
            <a:r>
              <a:rPr lang="en-US" sz="1600" dirty="0" smtClean="0"/>
              <a:t>h3:</a:t>
            </a: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h3</a:t>
            </a:r>
            <a:br>
              <a:rPr lang="en-US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color:red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text-align:left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font-size:8pt;</a:t>
            </a:r>
            <a:br>
              <a:rPr lang="en-US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1600" dirty="0" smtClean="0"/>
              <a:t>И в вътрешен </a:t>
            </a:r>
            <a:r>
              <a:rPr lang="en-US" sz="1600" dirty="0" smtClean="0"/>
              <a:t>CSS</a:t>
            </a:r>
            <a:r>
              <a:rPr lang="bg-BG" sz="1600" dirty="0" smtClean="0"/>
              <a:t> </a:t>
            </a:r>
            <a:r>
              <a:rPr lang="bg-BG" sz="1600" dirty="0"/>
              <a:t>има тези свойства за селектора </a:t>
            </a:r>
            <a:r>
              <a:rPr lang="en-US" sz="1600" dirty="0" smtClean="0"/>
              <a:t>h3:</a:t>
            </a: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h3</a:t>
            </a:r>
            <a:br>
              <a:rPr lang="en-US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text-align:right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font-size:20pt;</a:t>
            </a:r>
            <a:br>
              <a:rPr lang="en-US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1600" dirty="0" smtClean="0"/>
              <a:t>Ако страницата с вътрешния </a:t>
            </a:r>
            <a:r>
              <a:rPr lang="en-US" sz="1600" dirty="0" smtClean="0"/>
              <a:t>CSS</a:t>
            </a:r>
            <a:r>
              <a:rPr lang="bg-BG" sz="1600" dirty="0" smtClean="0"/>
              <a:t> има връзка към външния </a:t>
            </a:r>
            <a:r>
              <a:rPr lang="en-US" sz="1600" dirty="0" smtClean="0"/>
              <a:t>CSS</a:t>
            </a:r>
            <a:r>
              <a:rPr lang="bg-BG" sz="1600" dirty="0" smtClean="0"/>
              <a:t>, то свойствата за </a:t>
            </a:r>
            <a:r>
              <a:rPr lang="en-US" sz="1600" dirty="0" smtClean="0"/>
              <a:t>h3 </a:t>
            </a:r>
            <a:r>
              <a:rPr lang="bg-BG" sz="1600" dirty="0" smtClean="0"/>
              <a:t>ще бъдат</a:t>
            </a:r>
            <a:r>
              <a:rPr lang="en-US" sz="1600" dirty="0" smtClean="0"/>
              <a:t>:</a:t>
            </a:r>
            <a:endParaRPr lang="en-US" sz="1600" dirty="0"/>
          </a:p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color:red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text-align:right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font-size:20pt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2511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bg-BG" dirty="0"/>
              <a:t>Вмъкване на </a:t>
            </a:r>
            <a:r>
              <a:rPr lang="en-US" dirty="0"/>
              <a:t>CSS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rmAutofit/>
          </a:bodyPr>
          <a:lstStyle/>
          <a:p>
            <a:r>
              <a:rPr lang="bg-BG" sz="1800" dirty="0" smtClean="0"/>
              <a:t>Ред на </a:t>
            </a:r>
            <a:r>
              <a:rPr lang="en-US" sz="1800" dirty="0" smtClean="0"/>
              <a:t>CSSs</a:t>
            </a:r>
            <a:r>
              <a:rPr lang="bg-BG" sz="1800" dirty="0" smtClean="0"/>
              <a:t>, ако са няколко: 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bg-BG" sz="1800" dirty="0" smtClean="0"/>
              <a:t>По-подразбиране от браузъра</a:t>
            </a:r>
          </a:p>
          <a:p>
            <a:pPr marL="514350" indent="-514350">
              <a:buFont typeface="+mj-lt"/>
              <a:buAutoNum type="arabicPeriod"/>
            </a:pPr>
            <a:r>
              <a:rPr lang="bg-BG" sz="1800" dirty="0" smtClean="0"/>
              <a:t>Външен </a:t>
            </a:r>
            <a:r>
              <a:rPr lang="en-US" sz="1800" dirty="0" smtClean="0"/>
              <a:t>CSS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bg-BG" sz="1800" dirty="0" smtClean="0"/>
              <a:t>Вътрешен </a:t>
            </a:r>
            <a:r>
              <a:rPr lang="en-US" sz="1800" dirty="0" smtClean="0"/>
              <a:t>CSS</a:t>
            </a:r>
            <a:endParaRPr lang="bg-BG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bg-BG" sz="1800" dirty="0" smtClean="0"/>
              <a:t>Вграден </a:t>
            </a:r>
            <a:r>
              <a:rPr lang="en-US" sz="1800" dirty="0" smtClean="0"/>
              <a:t>CSS</a:t>
            </a:r>
            <a:r>
              <a:rPr lang="bg-BG" sz="1800" dirty="0" smtClean="0"/>
              <a:t> (с най-висок приоритет)</a:t>
            </a:r>
            <a:endParaRPr lang="bg-BG" sz="1800" dirty="0"/>
          </a:p>
          <a:p>
            <a:r>
              <a:rPr lang="bg-BG" sz="1800" dirty="0" smtClean="0"/>
              <a:t>Ако връзката към външния </a:t>
            </a:r>
            <a:r>
              <a:rPr lang="en-US" sz="1800" dirty="0" smtClean="0"/>
              <a:t>CSS</a:t>
            </a:r>
            <a:r>
              <a:rPr lang="bg-BG" sz="1800" dirty="0" smtClean="0"/>
              <a:t> е разположена след вътрешния </a:t>
            </a:r>
            <a:r>
              <a:rPr lang="en-US" sz="1800" dirty="0" smtClean="0"/>
              <a:t>CSS</a:t>
            </a:r>
            <a:r>
              <a:rPr lang="bg-BG" sz="1800" dirty="0" smtClean="0"/>
              <a:t> в </a:t>
            </a:r>
            <a:r>
              <a:rPr lang="en-US" sz="1800" dirty="0"/>
              <a:t>&lt;head&gt;, </a:t>
            </a:r>
            <a:r>
              <a:rPr lang="bg-BG" sz="1800" dirty="0" smtClean="0"/>
              <a:t>то </a:t>
            </a:r>
            <a:r>
              <a:rPr lang="bg-BG" sz="1800" dirty="0"/>
              <a:t>външния </a:t>
            </a:r>
            <a:r>
              <a:rPr lang="en-US" sz="1800" dirty="0"/>
              <a:t>CSS</a:t>
            </a:r>
            <a:r>
              <a:rPr lang="bg-BG" sz="1800" dirty="0"/>
              <a:t> </a:t>
            </a:r>
            <a:r>
              <a:rPr lang="bg-BG" sz="1800" dirty="0" smtClean="0"/>
              <a:t>препокрива вътрешния </a:t>
            </a:r>
            <a:r>
              <a:rPr lang="en-US" sz="1800" dirty="0"/>
              <a:t>CSS</a:t>
            </a:r>
            <a:r>
              <a:rPr lang="bg-BG" sz="1800" dirty="0"/>
              <a:t> </a:t>
            </a:r>
            <a:endParaRPr lang="en-US" sz="1800" dirty="0"/>
          </a:p>
          <a:p>
            <a:pPr marL="0" indent="0">
              <a:buNone/>
            </a:pPr>
            <a:endParaRPr lang="bg-BG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7438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Фон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CSS </a:t>
            </a:r>
            <a:r>
              <a:rPr lang="bg-BG" dirty="0" smtClean="0"/>
              <a:t>свойства за фонови ефекти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background-color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background-image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background-repeat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background-attachment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background-position</a:t>
            </a:r>
          </a:p>
          <a:p>
            <a:r>
              <a:rPr lang="bg-BG" b="1" dirty="0" smtClean="0"/>
              <a:t>Цвят на фона</a:t>
            </a:r>
            <a:endParaRPr lang="en-US" b="1" dirty="0"/>
          </a:p>
          <a:p>
            <a:r>
              <a:rPr lang="bg-BG" dirty="0" smtClean="0"/>
              <a:t>Дефинира се (в селектора </a:t>
            </a:r>
            <a:r>
              <a:rPr lang="en-US" dirty="0" smtClean="0"/>
              <a:t>body</a:t>
            </a:r>
            <a:r>
              <a:rPr lang="bg-BG" dirty="0" smtClean="0"/>
              <a:t> за страница) чрез свойството </a:t>
            </a:r>
            <a:r>
              <a:rPr lang="en-US" dirty="0" smtClean="0">
                <a:solidFill>
                  <a:srgbClr val="C00000"/>
                </a:solidFill>
              </a:rPr>
              <a:t>background-color</a:t>
            </a:r>
            <a:r>
              <a:rPr lang="en-US" dirty="0" smtClean="0"/>
              <a:t> </a:t>
            </a:r>
            <a:endParaRPr lang="en-US" b="1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 {background-color:#b0c4de;} </a:t>
            </a:r>
          </a:p>
          <a:p>
            <a:r>
              <a:rPr lang="bg-BG" dirty="0" smtClean="0"/>
              <a:t>Цвета се определя като: </a:t>
            </a:r>
            <a:endParaRPr lang="en-US" dirty="0"/>
          </a:p>
          <a:p>
            <a:r>
              <a:rPr lang="en-US" dirty="0" smtClean="0"/>
              <a:t>HEX </a:t>
            </a:r>
            <a:r>
              <a:rPr lang="bg-BG" dirty="0" smtClean="0"/>
              <a:t>стойност </a:t>
            </a:r>
            <a:r>
              <a:rPr lang="en-US" dirty="0" smtClean="0"/>
              <a:t>- "#</a:t>
            </a:r>
            <a:r>
              <a:rPr lang="en-US" dirty="0"/>
              <a:t>ff0000"</a:t>
            </a:r>
          </a:p>
          <a:p>
            <a:r>
              <a:rPr lang="en-US" dirty="0" smtClean="0"/>
              <a:t>RGB </a:t>
            </a:r>
            <a:r>
              <a:rPr lang="bg-BG" dirty="0" smtClean="0"/>
              <a:t>стойност </a:t>
            </a:r>
            <a:r>
              <a:rPr lang="en-US" dirty="0" smtClean="0"/>
              <a:t>- "</a:t>
            </a:r>
            <a:r>
              <a:rPr lang="en-US" dirty="0" err="1"/>
              <a:t>rgb</a:t>
            </a:r>
            <a:r>
              <a:rPr lang="en-US" dirty="0"/>
              <a:t>(255,0,0)"</a:t>
            </a:r>
          </a:p>
          <a:p>
            <a:r>
              <a:rPr lang="bg-BG" dirty="0" smtClean="0"/>
              <a:t>Име на цвят </a:t>
            </a:r>
            <a:r>
              <a:rPr lang="en-US" dirty="0" smtClean="0"/>
              <a:t>- "</a:t>
            </a:r>
            <a:r>
              <a:rPr lang="en-US" dirty="0"/>
              <a:t>red"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h1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{background-color:#6495ed;}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 {background-color:#e0ffff;}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 {background-color:#b0c4de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8114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2513</Words>
  <Application>Microsoft Office PowerPoint</Application>
  <PresentationFormat>On-screen Show (4:3)</PresentationFormat>
  <Paragraphs>614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CSS. Синтаксис. Видове. Фонове. Текстове. Хипервъръзки. Списъци. Таблици</vt:lpstr>
      <vt:lpstr>CSS</vt:lpstr>
      <vt:lpstr>Синтаксис</vt:lpstr>
      <vt:lpstr>Собствени селектори</vt:lpstr>
      <vt:lpstr>Групиране и влагане на селектори</vt:lpstr>
      <vt:lpstr>Вмъкване на CSS</vt:lpstr>
      <vt:lpstr>Вмъкване на CSS</vt:lpstr>
      <vt:lpstr>Вмъкване на CSS</vt:lpstr>
      <vt:lpstr>Фон</vt:lpstr>
      <vt:lpstr>Изображение за фон</vt:lpstr>
      <vt:lpstr>Изображение за фон</vt:lpstr>
      <vt:lpstr>Фон </vt:lpstr>
      <vt:lpstr>Фонове (новости от CSS 3.0)</vt:lpstr>
      <vt:lpstr>Размер на фоново изображение</vt:lpstr>
      <vt:lpstr>Определяне на позиция на фоново изображение</vt:lpstr>
      <vt:lpstr>Множество от изображения за фон</vt:lpstr>
      <vt:lpstr>Определяне на областта на фона</vt:lpstr>
      <vt:lpstr>Форматиране на текст</vt:lpstr>
      <vt:lpstr>Форматиране на текст</vt:lpstr>
      <vt:lpstr>Форматиране на текст </vt:lpstr>
      <vt:lpstr>Шрифтове</vt:lpstr>
      <vt:lpstr>Шрифтове</vt:lpstr>
      <vt:lpstr>Шрифтове</vt:lpstr>
      <vt:lpstr>Шрифтове</vt:lpstr>
      <vt:lpstr>Текстови ефекти (CSS3)</vt:lpstr>
      <vt:lpstr>Текстови ефекти</vt:lpstr>
      <vt:lpstr>Текстови ефекти</vt:lpstr>
      <vt:lpstr>Уеб шрифтове</vt:lpstr>
      <vt:lpstr>Поддръжка на шрифтовите формати от браузърите</vt:lpstr>
      <vt:lpstr>Шрифт</vt:lpstr>
      <vt:lpstr>Bold текст</vt:lpstr>
      <vt:lpstr>Slide 32</vt:lpstr>
      <vt:lpstr>Хипервръзки</vt:lpstr>
      <vt:lpstr>Пример</vt:lpstr>
      <vt:lpstr>Хипервръзка като box</vt:lpstr>
      <vt:lpstr>Списъци</vt:lpstr>
      <vt:lpstr>Списъци</vt:lpstr>
      <vt:lpstr>Таблици</vt:lpstr>
      <vt:lpstr>Таблици</vt:lpstr>
      <vt:lpstr>Таблици</vt:lpstr>
      <vt:lpstr>Множество колони (CSS3)</vt:lpstr>
      <vt:lpstr>Множество колони</vt:lpstr>
      <vt:lpstr>Потребителски интерфейс</vt:lpstr>
      <vt:lpstr>Потребителски интерфейс - свойства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Eli</dc:creator>
  <cp:lastModifiedBy>Elena</cp:lastModifiedBy>
  <cp:revision>163</cp:revision>
  <dcterms:created xsi:type="dcterms:W3CDTF">2013-08-14T12:31:22Z</dcterms:created>
  <dcterms:modified xsi:type="dcterms:W3CDTF">2016-11-08T10:21:27Z</dcterms:modified>
</cp:coreProperties>
</file>